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6" r:id="rId3"/>
    <p:sldId id="262" r:id="rId4"/>
    <p:sldId id="263" r:id="rId5"/>
    <p:sldId id="269" r:id="rId6"/>
    <p:sldId id="273" r:id="rId7"/>
    <p:sldId id="278" r:id="rId8"/>
    <p:sldId id="268" r:id="rId9"/>
    <p:sldId id="281" r:id="rId10"/>
    <p:sldId id="282" r:id="rId11"/>
    <p:sldId id="312" r:id="rId12"/>
    <p:sldId id="284" r:id="rId13"/>
    <p:sldId id="287" r:id="rId14"/>
    <p:sldId id="288" r:id="rId15"/>
    <p:sldId id="289" r:id="rId16"/>
    <p:sldId id="290" r:id="rId17"/>
    <p:sldId id="285" r:id="rId18"/>
    <p:sldId id="286" r:id="rId19"/>
    <p:sldId id="275" r:id="rId20"/>
    <p:sldId id="296" r:id="rId21"/>
    <p:sldId id="297" r:id="rId22"/>
    <p:sldId id="302" r:id="rId23"/>
    <p:sldId id="305" r:id="rId24"/>
    <p:sldId id="306" r:id="rId25"/>
    <p:sldId id="307" r:id="rId26"/>
    <p:sldId id="308" r:id="rId27"/>
    <p:sldId id="277" r:id="rId28"/>
    <p:sldId id="310" r:id="rId29"/>
    <p:sldId id="311" r:id="rId30"/>
    <p:sldId id="293" r:id="rId31"/>
    <p:sldId id="292" r:id="rId32"/>
    <p:sldId id="309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ngxin Dai" initials="DD" lastIdx="3" clrIdx="0">
    <p:extLst>
      <p:ext uri="{19B8F6BF-5375-455C-9EA6-DF929625EA0E}">
        <p15:presenceInfo xmlns:p15="http://schemas.microsoft.com/office/powerpoint/2012/main" userId="1f23609d92f22a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7" autoAdjust="0"/>
    <p:restoredTop sz="76421" autoAdjust="0"/>
  </p:normalViewPr>
  <p:slideViewPr>
    <p:cSldViewPr snapToGrid="0">
      <p:cViewPr varScale="1">
        <p:scale>
          <a:sx n="77" d="100"/>
          <a:sy n="77" d="100"/>
        </p:scale>
        <p:origin x="161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48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6E48-DF87-4F86-923E-5394685F7F0E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2D72E-CB5B-481F-AC58-8428E6B84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4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D828B-2B71-4D88-803A-A55A6B456A1C}" type="datetimeFigureOut">
              <a:rPr lang="de-CH" smtClean="0"/>
              <a:t>03.06.2015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AA866-063F-4310-9E12-D8FDFECE8DE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107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3100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896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 the image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349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Compared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regressor</a:t>
            </a:r>
            <a:r>
              <a:rPr lang="en-US" baseline="0" dirty="0" smtClean="0"/>
              <a:t>-based approaches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are around 0.1 dB better than SRCNN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Dataset: two typical, segmentation 5 and 14,  Berkeley dataset, in addition to this, we propose a new dataset with 136 texture 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Why the texture dataset?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2495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856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Performance gain for limited number of training patches </a:t>
            </a:r>
          </a:p>
          <a:p>
            <a:pPr marL="228600" indent="-228600">
              <a:buAutoNum type="arabicPeriod"/>
            </a:pPr>
            <a:r>
              <a:rPr lang="en-US" dirty="0" smtClean="0"/>
              <a:t>Complexity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Type some text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3529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09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are often encounter the problem of converting images of different resolutions? </a:t>
            </a:r>
          </a:p>
          <a:p>
            <a:endParaRPr lang="en-US" dirty="0"/>
          </a:p>
          <a:p>
            <a:r>
              <a:rPr lang="en-US" dirty="0" smtClean="0"/>
              <a:t>Converting images from HR to LR is very straightforward, however, the reverse is more challenging,   SR is a filed to solve this reverse problem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691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2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73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altLang="zh-CN" dirty="0" smtClean="0"/>
              <a:t>Our</a:t>
            </a:r>
            <a:r>
              <a:rPr lang="en-US" altLang="zh-CN" baseline="0" dirty="0" smtClean="0"/>
              <a:t> approach falls into this category, so I will present the common pipeline which is also used by our method, and then present  our contributions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860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030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to generate LR images from HR images</a:t>
            </a:r>
            <a:r>
              <a:rPr lang="zh-CN" altLang="en-US" baseline="0" dirty="0" smtClean="0"/>
              <a:t>？ </a:t>
            </a:r>
            <a:endParaRPr lang="en-US" altLang="zh-CN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We first present feature extraction , and then learning part.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9442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7993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side by side : # of </a:t>
            </a:r>
            <a:r>
              <a:rPr lang="en-US" dirty="0" err="1" smtClean="0"/>
              <a:t>regressors</a:t>
            </a:r>
            <a:r>
              <a:rPr lang="en-US" dirty="0" smtClean="0"/>
              <a:t>,</a:t>
            </a:r>
            <a:r>
              <a:rPr lang="en-US" baseline="0" dirty="0" smtClean="0"/>
              <a:t> way to partition the space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AA866-063F-4310-9E12-D8FDFECE8DE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407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8988E-DF72-4D70-8CB6-BC293901BF0A}" type="datetime1">
              <a:rPr lang="de-CH" smtClean="0"/>
              <a:t>03.06.2015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01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52A9-C1D5-41D0-9FF9-11B1AEF286FA}" type="datetime1">
              <a:rPr lang="de-CH" smtClean="0"/>
              <a:t>03.06.2015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628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ED739-57D5-49B5-9C22-C5EDB42AFB83}" type="datetime1">
              <a:rPr lang="de-CH" smtClean="0"/>
              <a:t>03.06.2015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900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622C-0356-490D-9C5D-48FFF6C53C8A}" type="datetime1">
              <a:rPr lang="de-CH" smtClean="0"/>
              <a:t>03.06.2015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717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A0E6-0A80-4B05-850D-144A3E70DD58}" type="datetime1">
              <a:rPr lang="de-CH" smtClean="0"/>
              <a:t>03.06.2015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8238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98AB0-F0C3-454A-A4CA-D77E1D675E53}" type="datetime1">
              <a:rPr lang="de-CH" smtClean="0"/>
              <a:t>03.06.2015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5575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396B-AAD7-4731-A704-E3F3BB223C54}" type="datetime1">
              <a:rPr lang="de-CH" smtClean="0"/>
              <a:t>03.06.2015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202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5630-77F6-4B5B-8254-026159D12F89}" type="datetime1">
              <a:rPr lang="de-CH" smtClean="0"/>
              <a:t>03.06.2015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366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A02-833E-4CDB-9C0F-D3C1186FBACA}" type="datetime1">
              <a:rPr lang="de-CH" smtClean="0"/>
              <a:t>03.06.2015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062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2EBDD-1CFE-4F5F-8DA5-161A0AFDB72E}" type="datetime1">
              <a:rPr lang="de-CH" smtClean="0"/>
              <a:t>03.06.2015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34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00CC-10FC-42EA-8DCC-BE2FDB6161CF}" type="datetime1">
              <a:rPr lang="de-CH" smtClean="0"/>
              <a:t>03.06.2015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100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FC19E-EAD2-409E-9105-D33B3EA252D6}" type="datetime1">
              <a:rPr lang="de-CH" smtClean="0"/>
              <a:t>03.06.2015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D4623-78A8-4BF8-B53B-CDA4A4D9767B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704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60.jpg"/><Relationship Id="rId4" Type="http://schemas.openxmlformats.org/officeDocument/2006/relationships/image" Target="../media/image43.png"/><Relationship Id="rId9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64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.ee.ethz.ch/~daid/JO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21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png"/><Relationship Id="rId18" Type="http://schemas.openxmlformats.org/officeDocument/2006/relationships/image" Target="../media/image1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1" Type="http://schemas.openxmlformats.org/officeDocument/2006/relationships/tags" Target="../tags/tag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14.jp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19.png"/><Relationship Id="rId4" Type="http://schemas.openxmlformats.org/officeDocument/2006/relationships/image" Target="../media/image29.jpeg"/><Relationship Id="rId9" Type="http://schemas.openxmlformats.org/officeDocument/2006/relationships/image" Target="../media/image33.jp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52.png"/><Relationship Id="rId5" Type="http://schemas.openxmlformats.org/officeDocument/2006/relationships/image" Target="../media/image43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712365" y="2372443"/>
            <a:ext cx="8382000" cy="1089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Jointly Optimized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Regressors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for Image Super-resolution</a:t>
            </a:r>
            <a:endParaRPr lang="de-CH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712365" y="3780193"/>
            <a:ext cx="8382000" cy="77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Dengxin Dai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 Radu Timofte,  and  Luc Van Gool</a:t>
            </a:r>
          </a:p>
          <a:p>
            <a:pPr>
              <a:lnSpc>
                <a:spcPct val="150000"/>
              </a:lnSpc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Vision Lab, ETH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Zurich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eth_o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6" y="218039"/>
            <a:ext cx="2654793" cy="73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52" y="230395"/>
            <a:ext cx="3033019" cy="7396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081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8"/>
    </mc:Choice>
    <mc:Fallback xmlns="">
      <p:transition spd="slow" advTm="86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8" y="120229"/>
            <a:ext cx="94722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de-DE" sz="4400" dirty="0" smtClean="0"/>
              <a:t>Learning methods</a:t>
            </a:r>
            <a:endParaRPr lang="en-US" altLang="de-DE" sz="4400" dirty="0"/>
          </a:p>
        </p:txBody>
      </p:sp>
      <p:grpSp>
        <p:nvGrpSpPr>
          <p:cNvPr id="2" name="Group 1"/>
          <p:cNvGrpSpPr/>
          <p:nvPr/>
        </p:nvGrpSpPr>
        <p:grpSpPr>
          <a:xfrm>
            <a:off x="6777380" y="1620256"/>
            <a:ext cx="2936634" cy="577273"/>
            <a:chOff x="5620215" y="1491829"/>
            <a:chExt cx="3568720" cy="72000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215" y="1505558"/>
              <a:ext cx="1392923" cy="70627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935" y="1491829"/>
              <a:ext cx="1420000" cy="720000"/>
            </a:xfrm>
            <a:prstGeom prst="rect">
              <a:avLst/>
            </a:prstGeom>
          </p:spPr>
        </p:pic>
        <p:sp>
          <p:nvSpPr>
            <p:cNvPr id="40" name="Up Arrow 39"/>
            <p:cNvSpPr/>
            <p:nvPr/>
          </p:nvSpPr>
          <p:spPr>
            <a:xfrm rot="16200000" flipV="1">
              <a:off x="7331995" y="1732810"/>
              <a:ext cx="144000" cy="349785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68" name="Text Box 2"/>
          <p:cNvSpPr txBox="1">
            <a:spLocks noChangeArrowheads="1"/>
          </p:cNvSpPr>
          <p:nvPr/>
        </p:nvSpPr>
        <p:spPr bwMode="auto">
          <a:xfrm>
            <a:off x="961010" y="1869430"/>
            <a:ext cx="5656358" cy="2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ts val="1000"/>
              </a:lnSpc>
              <a:spcBef>
                <a:spcPts val="450"/>
              </a:spcBef>
            </a:pPr>
            <a:r>
              <a:rPr lang="en-US" altLang="de-DE" sz="2000" dirty="0" smtClean="0">
                <a:cs typeface="Arial" panose="020B0604020202020204" pitchFamily="34" charset="0"/>
              </a:rPr>
              <a:t>The transformation</a:t>
            </a:r>
            <a:r>
              <a:rPr lang="en-US" altLang="de-DE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de-DE" sz="2000" dirty="0">
                <a:cs typeface="Arial" panose="020B0604020202020204" pitchFamily="34" charset="0"/>
              </a:rPr>
              <a:t>from LR patches to HR ones</a:t>
            </a:r>
            <a:r>
              <a:rPr lang="zh-CN" altLang="en-US" sz="2000" dirty="0">
                <a:cs typeface="Arial" panose="020B0604020202020204" pitchFamily="34" charset="0"/>
              </a:rPr>
              <a:t>：</a:t>
            </a:r>
            <a:endParaRPr lang="en-US" altLang="de-DE" sz="2000" dirty="0">
              <a:cs typeface="Arial" panose="020B0604020202020204" pitchFamily="34" charset="0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961010" y="2314671"/>
            <a:ext cx="5355432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</a:t>
            </a:r>
            <a:r>
              <a:rPr lang="en-US" altLang="zh-CN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altLang="de-DE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altLang="de-DE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1010" y="2882517"/>
            <a:ext cx="703030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kNN + Markov 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random field   [Freeman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l. 00]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1010" y="3339922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Neighbor embedding   [Chang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al. 04]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26421" y="3076649"/>
            <a:ext cx="2790329" cy="782959"/>
            <a:chOff x="6547308" y="3269161"/>
            <a:chExt cx="2790329" cy="78295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7308" y="3269161"/>
              <a:ext cx="207010" cy="78295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839534" y="3349073"/>
              <a:ext cx="249810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Non-parametric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61010" y="4079697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Support vector regression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[Ni et al. 07]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1010" y="4520413"/>
            <a:ext cx="429476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Deep neural network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[Dong et </a:t>
            </a: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l. 14]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726421" y="4240716"/>
            <a:ext cx="4152105" cy="782959"/>
            <a:chOff x="6547308" y="4264780"/>
            <a:chExt cx="4152105" cy="78295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7308" y="4264780"/>
              <a:ext cx="207010" cy="78295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6839534" y="4356724"/>
              <a:ext cx="3859879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 highly non-linear function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961010" y="5219875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Simple functions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[Yang &amp; Yang 13]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1010" y="5648559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de-DE" dirty="0">
                <a:latin typeface="Arial" panose="020B0604020202020204" pitchFamily="34" charset="0"/>
                <a:cs typeface="Arial" panose="020B0604020202020204" pitchFamily="34" charset="0"/>
              </a:rPr>
              <a:t>Anchored 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neighborhood regression [</a:t>
            </a:r>
            <a:r>
              <a:rPr lang="en-US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Timofte</a:t>
            </a:r>
            <a:r>
              <a:rPr lang="en-US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et al. 13]</a:t>
            </a: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726421" y="5369257"/>
            <a:ext cx="4368922" cy="782959"/>
            <a:chOff x="6547308" y="5549737"/>
            <a:chExt cx="4368922" cy="78295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47308" y="5549737"/>
              <a:ext cx="207010" cy="782959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6839534" y="5665745"/>
              <a:ext cx="4076696" cy="4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 set of local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(linear)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functions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18647" y="5520132"/>
            <a:ext cx="3200013" cy="45704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008485" y="5941800"/>
            <a:ext cx="47959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Efficient,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zh-C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regressors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learned separately 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12500" y="3569672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omputationally heavy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8610600" y="6332286"/>
            <a:ext cx="2743200" cy="365125"/>
          </a:xfrm>
        </p:spPr>
        <p:txBody>
          <a:bodyPr/>
          <a:lstStyle/>
          <a:p>
            <a:fld id="{B7DD4623-78A8-4BF8-B53B-CDA4A4D9767B}" type="slidenum">
              <a:rPr lang="de-CH" smtClean="0"/>
              <a:t>10</a:t>
            </a:fld>
            <a:endParaRPr lang="de-CH"/>
          </a:p>
        </p:txBody>
      </p:sp>
      <p:sp>
        <p:nvSpPr>
          <p:cNvPr id="45" name="Rectangle 44"/>
          <p:cNvSpPr/>
          <p:nvPr/>
        </p:nvSpPr>
        <p:spPr>
          <a:xfrm>
            <a:off x="7018647" y="481526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optimization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416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78"/>
    </mc:Choice>
    <mc:Fallback xmlns="">
      <p:transition spd="slow" advTm="124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" grpId="0"/>
      <p:bldP spid="3" grpId="0"/>
      <p:bldP spid="4" grpId="0"/>
      <p:bldP spid="10" grpId="0"/>
      <p:bldP spid="5" grpId="0"/>
      <p:bldP spid="9" grpId="0"/>
      <p:bldP spid="20" grpId="0" animBg="1"/>
      <p:bldP spid="47" grpId="0"/>
      <p:bldP spid="6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7" y="120229"/>
            <a:ext cx="1114183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de-DE" sz="4000" dirty="0" smtClean="0"/>
              <a:t>Differences to related approaches </a:t>
            </a:r>
            <a:endParaRPr lang="en-US" altLang="de-DE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11</a:t>
            </a:fld>
            <a:endParaRPr lang="de-CH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6272" y="1853718"/>
          <a:ext cx="11220393" cy="39551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90972"/>
                <a:gridCol w="4143023"/>
                <a:gridCol w="3586398"/>
              </a:tblGrid>
              <a:tr h="21263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Methods</a:t>
                      </a:r>
                      <a:endParaRPr lang="en-US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de-DE" sz="2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e-DE" sz="2200" dirty="0" smtClean="0"/>
                        <a:t>Simple functions [Yang &amp; Yang</a:t>
                      </a:r>
                      <a:r>
                        <a:rPr lang="en-US" altLang="de-DE" sz="2200" baseline="0" dirty="0" smtClean="0"/>
                        <a:t> 13</a:t>
                      </a:r>
                      <a:r>
                        <a:rPr lang="en-US" altLang="de-DE" sz="2200" dirty="0" smtClean="0"/>
                        <a:t>] and ANR [</a:t>
                      </a:r>
                      <a:r>
                        <a:rPr lang="en-US" altLang="de-DE" sz="2200" dirty="0" err="1" smtClean="0"/>
                        <a:t>Timofte</a:t>
                      </a:r>
                      <a:r>
                        <a:rPr lang="en-US" altLang="de-DE" sz="2200" dirty="0" smtClean="0"/>
                        <a:t> et al. 13]</a:t>
                      </a:r>
                      <a:endParaRPr lang="en-US" sz="2200" dirty="0" smtClean="0"/>
                    </a:p>
                    <a:p>
                      <a:pPr algn="ctr"/>
                      <a:endParaRPr lang="en-US" sz="2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 Ours</a:t>
                      </a:r>
                      <a:endParaRPr lang="en-US" sz="2200" dirty="0">
                        <a:latin typeface="+mj-lt"/>
                      </a:endParaRPr>
                    </a:p>
                  </a:txBody>
                  <a:tcPr anchor="ctr"/>
                </a:tc>
              </a:tr>
              <a:tr h="45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Goal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 set of local </a:t>
                      </a:r>
                      <a:r>
                        <a:rPr lang="en-US" sz="2400" dirty="0" err="1" smtClean="0"/>
                        <a:t>regressors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 set of local </a:t>
                      </a:r>
                      <a:r>
                        <a:rPr lang="en-US" sz="2400" dirty="0" err="1" smtClean="0"/>
                        <a:t>regressors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5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Partition space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     </a:t>
                      </a:r>
                      <a:r>
                        <a:rPr lang="en-US" sz="2400" dirty="0" smtClean="0"/>
                        <a:t>LR patches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Regression functions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5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Regressors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Learned </a:t>
                      </a:r>
                      <a:r>
                        <a:rPr lang="en-US" altLang="zh-CN" sz="2400" baseline="0" dirty="0" smtClean="0"/>
                        <a:t>separately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Learned j</a:t>
                      </a:r>
                      <a:r>
                        <a:rPr lang="en-US" sz="2400" dirty="0" smtClean="0"/>
                        <a:t>ointly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529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# of </a:t>
                      </a:r>
                      <a:r>
                        <a:rPr lang="en-US" sz="2400" dirty="0" err="1" smtClean="0"/>
                        <a:t>regressors</a:t>
                      </a:r>
                      <a:r>
                        <a:rPr lang="en-US" sz="2400" dirty="0" smtClean="0"/>
                        <a:t>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 </a:t>
                      </a:r>
                      <a:r>
                        <a:rPr lang="en-US" sz="2400" baseline="0" dirty="0" smtClean="0"/>
                        <a:t>  1024 (typical)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 32 (typical)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2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02"/>
    </mc:Choice>
    <mc:Fallback xmlns="">
      <p:transition spd="slow" advTm="704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7" y="120229"/>
            <a:ext cx="1114183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sz="4000" dirty="0"/>
              <a:t>Our approach – Jointly Optimized Regressors</a:t>
            </a:r>
            <a:endParaRPr lang="en-US" altLang="de-DE" sz="4000" dirty="0"/>
          </a:p>
        </p:txBody>
      </p:sp>
      <p:sp>
        <p:nvSpPr>
          <p:cNvPr id="36" name="Rectangle 35"/>
          <p:cNvSpPr/>
          <p:nvPr/>
        </p:nvSpPr>
        <p:spPr>
          <a:xfrm>
            <a:off x="939989" y="1300953"/>
            <a:ext cx="10532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of </a:t>
            </a: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regressors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collectively yield smallest error for all training pairs</a:t>
            </a:r>
          </a:p>
          <a:p>
            <a:pPr marL="12001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Individually precise  </a:t>
            </a:r>
          </a:p>
          <a:p>
            <a:pPr marL="12001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Mutually complementary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>
              <a:lnSpc>
                <a:spcPct val="150000"/>
              </a:lnSpc>
            </a:pPr>
            <a:endParaRPr lang="en-US" sz="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50000"/>
              </a:lnSpc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 each patch is super-resolved  by its most suitable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regressor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voted by nearest neighbors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661239" y="3601156"/>
            <a:ext cx="5983141" cy="3138195"/>
            <a:chOff x="2691798" y="2496312"/>
            <a:chExt cx="6708274" cy="3665232"/>
          </a:xfrm>
        </p:grpSpPr>
        <p:sp>
          <p:nvSpPr>
            <p:cNvPr id="42" name="TextBox 41"/>
            <p:cNvSpPr txBox="1"/>
            <p:nvPr/>
          </p:nvSpPr>
          <p:spPr>
            <a:xfrm>
              <a:off x="2946611" y="5575331"/>
              <a:ext cx="799045" cy="41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</a:t>
              </a:r>
              <a:r>
                <a:rPr lang="en-US" dirty="0" smtClean="0"/>
                <a:t>nput</a:t>
              </a:r>
              <a:endParaRPr lang="de-CH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98909" y="5743377"/>
              <a:ext cx="1078918" cy="41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  <a:r>
                <a:rPr lang="en-US" dirty="0" smtClean="0"/>
                <a:t>utput</a:t>
              </a:r>
              <a:endParaRPr lang="de-CH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798" y="3423593"/>
              <a:ext cx="1628775" cy="1566751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3294848" y="3601099"/>
              <a:ext cx="681167" cy="976933"/>
              <a:chOff x="1150573" y="2737449"/>
              <a:chExt cx="799920" cy="1213620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1431377" y="3755859"/>
                <a:ext cx="157451" cy="195210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1793040" y="2737449"/>
                <a:ext cx="157453" cy="195209"/>
              </a:xfrm>
              <a:prstGeom prst="rect">
                <a:avLst/>
              </a:prstGeom>
              <a:no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1150573" y="3440407"/>
                <a:ext cx="157451" cy="195208"/>
              </a:xfrm>
              <a:prstGeom prst="rect">
                <a:avLst/>
              </a:prstGeom>
              <a:noFill/>
              <a:ln w="19050" cap="flat" cmpd="sng" algn="ctr">
                <a:solidFill>
                  <a:srgbClr val="32A42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chemeClr val="accent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661342" y="3145416"/>
                <a:ext cx="157453" cy="195207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chemeClr val="accent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875427" y="2496312"/>
              <a:ext cx="3524645" cy="3247065"/>
              <a:chOff x="252976" y="2240800"/>
              <a:chExt cx="2438400" cy="2488102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976" y="2240800"/>
                <a:ext cx="2438400" cy="2488102"/>
              </a:xfrm>
              <a:prstGeom prst="rect">
                <a:avLst/>
              </a:prstGeom>
            </p:spPr>
          </p:pic>
          <p:sp>
            <p:nvSpPr>
              <p:cNvPr id="55" name="Rectangle 54"/>
              <p:cNvSpPr/>
              <p:nvPr/>
            </p:nvSpPr>
            <p:spPr bwMode="auto">
              <a:xfrm>
                <a:off x="1472176" y="3867680"/>
                <a:ext cx="157452" cy="195209"/>
              </a:xfrm>
              <a:prstGeom prst="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1984172" y="2653617"/>
                <a:ext cx="157452" cy="195209"/>
              </a:xfrm>
              <a:prstGeom prst="rect">
                <a:avLst/>
              </a:prstGeom>
              <a:noFill/>
              <a:ln w="19050" cap="flat" cmpd="sng" algn="ctr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182787" y="3508564"/>
                <a:ext cx="157452" cy="195209"/>
              </a:xfrm>
              <a:prstGeom prst="rect">
                <a:avLst/>
              </a:prstGeom>
              <a:noFill/>
              <a:ln w="19050" cap="flat" cmpd="sng" algn="ctr">
                <a:solidFill>
                  <a:srgbClr val="32A42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chemeClr val="accent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826720" y="3102698"/>
                <a:ext cx="157452" cy="195209"/>
              </a:xfrm>
              <a:prstGeom prst="rect">
                <a:avLst/>
              </a:pr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1600" b="0" i="0" u="none" strike="noStrike" cap="none" normalizeH="0" baseline="0" smtClean="0">
                  <a:ln>
                    <a:noFill/>
                  </a:ln>
                  <a:solidFill>
                    <a:schemeClr val="accent1">
                      <a:lumMod val="50000"/>
                      <a:lumOff val="50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47" name="Curved Connector 46"/>
            <p:cNvCxnSpPr/>
            <p:nvPr/>
          </p:nvCxnSpPr>
          <p:spPr bwMode="auto">
            <a:xfrm flipV="1">
              <a:off x="4043716" y="3131327"/>
              <a:ext cx="4310707" cy="529953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4478056" y="3264742"/>
              <a:ext cx="1828092" cy="41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Regressor </a:t>
              </a:r>
              <a:r>
                <a:rPr lang="en-US" i="1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de-CH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Curved Connector 48"/>
            <p:cNvCxnSpPr/>
            <p:nvPr/>
          </p:nvCxnSpPr>
          <p:spPr bwMode="auto">
            <a:xfrm>
              <a:off x="3739114" y="4537659"/>
              <a:ext cx="3852915" cy="190244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487201" y="4537658"/>
              <a:ext cx="1770929" cy="41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Regressor </a:t>
              </a:r>
              <a:r>
                <a:rPr lang="en-US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de-CH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5400000">
              <a:off x="4473602" y="4025114"/>
              <a:ext cx="1228640" cy="51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…</a:t>
              </a:r>
              <a:endParaRPr lang="de-CH" sz="36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Curved Connector 51"/>
            <p:cNvCxnSpPr/>
            <p:nvPr/>
          </p:nvCxnSpPr>
          <p:spPr bwMode="auto">
            <a:xfrm flipV="1">
              <a:off x="3928460" y="3776626"/>
              <a:ext cx="4166909" cy="215966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0000FF"/>
              </a:solidFill>
              <a:headEnd type="none" w="med" len="med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4478056" y="3669160"/>
              <a:ext cx="1780075" cy="418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Regressor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i="1" dirty="0" smtClean="0">
                  <a:solidFill>
                    <a:srgbClr val="0000FF"/>
                  </a:solidFill>
                </a:rPr>
                <a:t>2</a:t>
              </a:r>
              <a:endParaRPr lang="de-CH" i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2292" name="Picture 4" descr="http://latex.codecogs.com/png.latex?%5Cdpi%7B120%7D%20%5Chuge%20%5Ctext%7Bmin%7D%20%5Csum_%7Bi%3D1%7D%5EL%5Csum_%7Bo%3D1%7D%5EO%20c_%7Bo%2Ci%7D%20%5C%7C%20f_o%28%5Cmathbf%7Bx%7D_i%29%20-%20%5Cmathbf%7By%7D_i%20%5C%7C%5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69" y="1834330"/>
            <a:ext cx="2832050" cy="7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58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84"/>
    </mc:Choice>
    <mc:Fallback xmlns="">
      <p:transition spd="slow" advTm="6198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7" y="120229"/>
            <a:ext cx="1114183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sz="4000" dirty="0"/>
              <a:t>Our approach – learning</a:t>
            </a:r>
            <a:endParaRPr lang="en-US" altLang="de-DE" sz="4000" dirty="0"/>
          </a:p>
        </p:txBody>
      </p:sp>
      <p:sp>
        <p:nvSpPr>
          <p:cNvPr id="36" name="Rectangle 35"/>
          <p:cNvSpPr/>
          <p:nvPr/>
        </p:nvSpPr>
        <p:spPr>
          <a:xfrm>
            <a:off x="939989" y="1300953"/>
            <a:ext cx="105324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iterative steps (similar to k-means):</a:t>
            </a: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 step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learn repressors to minimize the SR error of 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pairs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each cluster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assign each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pair to the regressor yielding the least SR error</a:t>
            </a:r>
            <a:r>
              <a:rPr lang="en-US" sz="2000" dirty="0"/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9989" y="2939911"/>
            <a:ext cx="62456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separate matching pairs into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clusters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 flipV="1">
            <a:off x="2236468" y="5666016"/>
            <a:ext cx="49244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 flipV="1">
            <a:off x="2184784" y="3784303"/>
            <a:ext cx="54373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54417" y="4081609"/>
            <a:ext cx="664490" cy="1400715"/>
            <a:chOff x="796201" y="4621659"/>
            <a:chExt cx="664490" cy="1400715"/>
          </a:xfrm>
        </p:grpSpPr>
        <p:sp>
          <p:nvSpPr>
            <p:cNvPr id="29" name="Rectangle 28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2" name="Straight Arrow Connector 151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2159873" y="4081609"/>
            <a:ext cx="664490" cy="1400715"/>
            <a:chOff x="796201" y="4621659"/>
            <a:chExt cx="664490" cy="1400715"/>
          </a:xfrm>
        </p:grpSpPr>
        <p:sp>
          <p:nvSpPr>
            <p:cNvPr id="154" name="Rectangle 153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6" name="Straight Arrow Connector 155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3084183" y="4081609"/>
            <a:ext cx="664490" cy="1400715"/>
            <a:chOff x="796201" y="4621659"/>
            <a:chExt cx="664490" cy="1400715"/>
          </a:xfrm>
        </p:grpSpPr>
        <p:sp>
          <p:nvSpPr>
            <p:cNvPr id="158" name="Rectangle 157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0" name="Straight Arrow Connector 159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/>
          <p:cNvSpPr/>
          <p:nvPr/>
        </p:nvSpPr>
        <p:spPr>
          <a:xfrm flipV="1">
            <a:off x="5417743" y="3764007"/>
            <a:ext cx="54373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4430814" y="4059955"/>
            <a:ext cx="664490" cy="1400715"/>
            <a:chOff x="796201" y="4621659"/>
            <a:chExt cx="664490" cy="1400715"/>
          </a:xfrm>
          <a:solidFill>
            <a:schemeClr val="accent2">
              <a:lumMod val="75000"/>
            </a:schemeClr>
          </a:solidFill>
        </p:grpSpPr>
        <p:sp>
          <p:nvSpPr>
            <p:cNvPr id="163" name="Rectangle 162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Rectangle 163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5" name="Straight Arrow Connector 164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Rectangle 173"/>
          <p:cNvSpPr/>
          <p:nvPr/>
        </p:nvSpPr>
        <p:spPr>
          <a:xfrm flipV="1">
            <a:off x="5446267" y="5675443"/>
            <a:ext cx="49244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Rectangle 188"/>
          <p:cNvSpPr/>
          <p:nvPr/>
        </p:nvSpPr>
        <p:spPr>
          <a:xfrm flipV="1">
            <a:off x="7263350" y="4673606"/>
            <a:ext cx="646331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2061" y="3793730"/>
            <a:ext cx="2862344" cy="21545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Rectangle 189"/>
          <p:cNvSpPr/>
          <p:nvPr/>
        </p:nvSpPr>
        <p:spPr>
          <a:xfrm>
            <a:off x="4247221" y="3793730"/>
            <a:ext cx="2862344" cy="215458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Rectangle 191"/>
          <p:cNvSpPr/>
          <p:nvPr/>
        </p:nvSpPr>
        <p:spPr>
          <a:xfrm flipV="1">
            <a:off x="9270857" y="3793730"/>
            <a:ext cx="54373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 flipV="1">
            <a:off x="8413496" y="5208946"/>
            <a:ext cx="311084" cy="2733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 flipV="1">
            <a:off x="8283928" y="4081609"/>
            <a:ext cx="664490" cy="5294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6" name="Straight Arrow Connector 195"/>
          <p:cNvCxnSpPr/>
          <p:nvPr/>
        </p:nvCxnSpPr>
        <p:spPr>
          <a:xfrm flipV="1">
            <a:off x="8568272" y="4608560"/>
            <a:ext cx="1532" cy="5940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Rectangle 197"/>
          <p:cNvSpPr/>
          <p:nvPr/>
        </p:nvSpPr>
        <p:spPr>
          <a:xfrm flipV="1">
            <a:off x="9318952" y="5208946"/>
            <a:ext cx="311084" cy="2733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Rectangle 198"/>
          <p:cNvSpPr/>
          <p:nvPr/>
        </p:nvSpPr>
        <p:spPr>
          <a:xfrm flipV="1">
            <a:off x="9189384" y="4081609"/>
            <a:ext cx="664490" cy="5294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0" name="Straight Arrow Connector 199"/>
          <p:cNvCxnSpPr/>
          <p:nvPr/>
        </p:nvCxnSpPr>
        <p:spPr>
          <a:xfrm flipV="1">
            <a:off x="9473728" y="4608560"/>
            <a:ext cx="1532" cy="5940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 flipV="1">
            <a:off x="10243262" y="5208946"/>
            <a:ext cx="311084" cy="2733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/>
          <p:cNvSpPr/>
          <p:nvPr/>
        </p:nvSpPr>
        <p:spPr>
          <a:xfrm flipV="1">
            <a:off x="10113694" y="4081609"/>
            <a:ext cx="664490" cy="52947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4" name="Straight Arrow Connector 203"/>
          <p:cNvCxnSpPr/>
          <p:nvPr/>
        </p:nvCxnSpPr>
        <p:spPr>
          <a:xfrm flipV="1">
            <a:off x="10398038" y="4608560"/>
            <a:ext cx="1532" cy="5940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 flipV="1">
            <a:off x="9299381" y="5705166"/>
            <a:ext cx="49244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8100335" y="3793730"/>
            <a:ext cx="2862344" cy="2154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2016639" y="6097587"/>
            <a:ext cx="116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Cluster </a:t>
            </a:r>
            <a:r>
              <a:rPr lang="de-CH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de-CH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5036728" y="6097587"/>
            <a:ext cx="116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2">
                    <a:lumMod val="75000"/>
                  </a:schemeClr>
                </a:solidFill>
              </a:rPr>
              <a:t>Cluster </a:t>
            </a:r>
            <a:r>
              <a:rPr lang="de-CH" i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de-CH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9075491" y="6136084"/>
            <a:ext cx="116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2">
                    <a:lumMod val="10000"/>
                  </a:schemeClr>
                </a:solidFill>
              </a:rPr>
              <a:t>Cluster </a:t>
            </a:r>
            <a:r>
              <a:rPr lang="de-CH" i="1" dirty="0" smtClean="0">
                <a:solidFill>
                  <a:schemeClr val="bg2">
                    <a:lumMod val="10000"/>
                  </a:schemeClr>
                </a:solidFill>
              </a:rPr>
              <a:t>O</a:t>
            </a:r>
            <a:endParaRPr lang="de-CH" i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5326076" y="4059955"/>
            <a:ext cx="664490" cy="1400715"/>
            <a:chOff x="796201" y="4621659"/>
            <a:chExt cx="664490" cy="1400715"/>
          </a:xfrm>
          <a:solidFill>
            <a:schemeClr val="accent2">
              <a:lumMod val="75000"/>
            </a:schemeClr>
          </a:solidFill>
        </p:grpSpPr>
        <p:sp>
          <p:nvSpPr>
            <p:cNvPr id="211" name="Rectangle 210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Rectangle 211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" name="Straight Arrow Connector 212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6279351" y="4059955"/>
            <a:ext cx="664490" cy="1400715"/>
            <a:chOff x="796201" y="4621659"/>
            <a:chExt cx="664490" cy="1400715"/>
          </a:xfrm>
          <a:solidFill>
            <a:schemeClr val="accent2">
              <a:lumMod val="75000"/>
            </a:schemeClr>
          </a:solidFill>
        </p:grpSpPr>
        <p:sp>
          <p:nvSpPr>
            <p:cNvPr id="215" name="Rectangle 214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Rectangle 215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grpFill/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7" name="Straight Arrow Connector 216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386" name="Picture 2" descr="http://latex.codecogs.com/gif.latex?%5Cdpi%7B300%7D%20%5Cmathbf%7Bx%7D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272" y="5208946"/>
            <a:ext cx="420624" cy="3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latex.codecogs.com/gif.latex?%5Cdpi%7B300%7D%20%5Cmathbf%7By%7D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462" y="4180119"/>
            <a:ext cx="420245" cy="3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TextBox 224"/>
          <p:cNvSpPr txBox="1"/>
          <p:nvPr/>
        </p:nvSpPr>
        <p:spPr>
          <a:xfrm>
            <a:off x="607704" y="5168885"/>
            <a:ext cx="5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LR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573013" y="4112135"/>
            <a:ext cx="5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13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7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0"/>
    </mc:Choice>
    <mc:Fallback xmlns="">
      <p:transition spd="slow" advTm="37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9" grpId="0"/>
      <p:bldP spid="120" grpId="0"/>
      <p:bldP spid="161" grpId="0"/>
      <p:bldP spid="174" grpId="0"/>
      <p:bldP spid="189" grpId="0"/>
      <p:bldP spid="13" grpId="0" animBg="1"/>
      <p:bldP spid="190" grpId="0" animBg="1"/>
      <p:bldP spid="192" grpId="0"/>
      <p:bldP spid="194" grpId="0" animBg="1"/>
      <p:bldP spid="195" grpId="0" animBg="1"/>
      <p:bldP spid="198" grpId="0" animBg="1"/>
      <p:bldP spid="199" grpId="0" animBg="1"/>
      <p:bldP spid="202" grpId="0" animBg="1"/>
      <p:bldP spid="203" grpId="0" animBg="1"/>
      <p:bldP spid="205" grpId="0"/>
      <p:bldP spid="206" grpId="0" animBg="1"/>
      <p:bldP spid="207" grpId="0"/>
      <p:bldP spid="208" grpId="0"/>
      <p:bldP spid="209" grpId="0"/>
      <p:bldP spid="225" grpId="0"/>
      <p:bldP spid="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7" y="120229"/>
            <a:ext cx="1114183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4000" dirty="0" smtClean="0"/>
              <a:t>Our approach – learning</a:t>
            </a:r>
            <a:endParaRPr lang="en-US" altLang="de-DE" sz="4000" dirty="0"/>
          </a:p>
        </p:txBody>
      </p:sp>
      <p:sp>
        <p:nvSpPr>
          <p:cNvPr id="3" name="Rectangle 2"/>
          <p:cNvSpPr/>
          <p:nvPr/>
        </p:nvSpPr>
        <p:spPr>
          <a:xfrm>
            <a:off x="817441" y="1383789"/>
            <a:ext cx="805861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step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learn a regressor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 by minimizing the SR error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utoShape 140"/>
          <p:cNvSpPr>
            <a:spLocks noChangeArrowheads="1"/>
          </p:cNvSpPr>
          <p:nvPr/>
        </p:nvSpPr>
        <p:spPr bwMode="auto">
          <a:xfrm>
            <a:off x="1941763" y="4901451"/>
            <a:ext cx="1027086" cy="1288386"/>
          </a:xfrm>
          <a:prstGeom prst="bracketPair">
            <a:avLst>
              <a:gd name="adj" fmla="val 3528"/>
            </a:avLst>
          </a:prstGeom>
          <a:noFill/>
          <a:ln w="28575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740209"/>
              </p:ext>
            </p:extLst>
          </p:nvPr>
        </p:nvGraphicFramePr>
        <p:xfrm>
          <a:off x="2051903" y="4940457"/>
          <a:ext cx="833120" cy="119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712266" y="6234538"/>
            <a:ext cx="142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F0"/>
                </a:solidFill>
              </a:rPr>
              <a:t>Regressor </a:t>
            </a:r>
            <a:r>
              <a:rPr lang="en-US" altLang="zh-CN" sz="2000" i="1" dirty="0">
                <a:solidFill>
                  <a:srgbClr val="00B0F0"/>
                </a:solidFill>
              </a:rPr>
              <a:t>1</a:t>
            </a:r>
            <a:endParaRPr lang="de-CH" sz="2000" i="1" dirty="0">
              <a:solidFill>
                <a:srgbClr val="00B0F0"/>
              </a:solidFill>
            </a:endParaRPr>
          </a:p>
        </p:txBody>
      </p:sp>
      <p:sp>
        <p:nvSpPr>
          <p:cNvPr id="62" name="AutoShape 140"/>
          <p:cNvSpPr>
            <a:spLocks noChangeArrowheads="1"/>
          </p:cNvSpPr>
          <p:nvPr/>
        </p:nvSpPr>
        <p:spPr bwMode="auto">
          <a:xfrm>
            <a:off x="4867783" y="5036880"/>
            <a:ext cx="1007593" cy="1288386"/>
          </a:xfrm>
          <a:prstGeom prst="bracketPair">
            <a:avLst>
              <a:gd name="adj" fmla="val 3528"/>
            </a:avLst>
          </a:prstGeom>
          <a:noFill/>
          <a:ln w="28575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75760"/>
              </p:ext>
            </p:extLst>
          </p:nvPr>
        </p:nvGraphicFramePr>
        <p:xfrm>
          <a:off x="4958431" y="5075886"/>
          <a:ext cx="833120" cy="119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4714282" y="6265789"/>
            <a:ext cx="142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2">
                    <a:lumMod val="75000"/>
                  </a:schemeClr>
                </a:solidFill>
              </a:rPr>
              <a:t>Regressor </a:t>
            </a:r>
            <a:r>
              <a:rPr lang="en-US" altLang="zh-CN" sz="2000" i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de-CH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AutoShape 140"/>
          <p:cNvSpPr>
            <a:spLocks noChangeArrowheads="1"/>
          </p:cNvSpPr>
          <p:nvPr/>
        </p:nvSpPr>
        <p:spPr bwMode="auto">
          <a:xfrm>
            <a:off x="8278818" y="5004039"/>
            <a:ext cx="1027086" cy="1288386"/>
          </a:xfrm>
          <a:prstGeom prst="bracketPair">
            <a:avLst>
              <a:gd name="adj" fmla="val 352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28201"/>
              </p:ext>
            </p:extLst>
          </p:nvPr>
        </p:nvGraphicFramePr>
        <p:xfrm>
          <a:off x="8379531" y="5043045"/>
          <a:ext cx="833120" cy="1193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198861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8050539" y="6275596"/>
            <a:ext cx="1567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Regressor </a:t>
            </a:r>
            <a:r>
              <a:rPr lang="en-US" altLang="zh-CN" sz="2000" i="1" dirty="0" smtClean="0"/>
              <a:t>O</a:t>
            </a:r>
            <a:endParaRPr lang="de-CH" sz="2000" i="1" dirty="0"/>
          </a:p>
        </p:txBody>
      </p:sp>
      <p:sp>
        <p:nvSpPr>
          <p:cNvPr id="68" name="Up Arrow 67"/>
          <p:cNvSpPr/>
          <p:nvPr/>
        </p:nvSpPr>
        <p:spPr>
          <a:xfrm rot="10800000">
            <a:off x="2375423" y="4562572"/>
            <a:ext cx="141944" cy="248244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9" name="Up Arrow 68"/>
          <p:cNvSpPr/>
          <p:nvPr/>
        </p:nvSpPr>
        <p:spPr>
          <a:xfrm rot="10800000">
            <a:off x="5275707" y="4562572"/>
            <a:ext cx="141944" cy="248244"/>
          </a:xfrm>
          <a:prstGeom prst="up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0" name="Up Arrow 69"/>
          <p:cNvSpPr/>
          <p:nvPr/>
        </p:nvSpPr>
        <p:spPr>
          <a:xfrm rot="10800000">
            <a:off x="8682269" y="4562572"/>
            <a:ext cx="141944" cy="24824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1" name="Rectangle 70"/>
          <p:cNvSpPr/>
          <p:nvPr/>
        </p:nvSpPr>
        <p:spPr>
          <a:xfrm flipV="1">
            <a:off x="6879342" y="5369163"/>
            <a:ext cx="646331" cy="820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 flipV="1">
            <a:off x="6908364" y="3429186"/>
            <a:ext cx="58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8108" y="2720011"/>
            <a:ext cx="2316862" cy="1929790"/>
            <a:chOff x="971607" y="2069917"/>
            <a:chExt cx="2862344" cy="2450136"/>
          </a:xfrm>
        </p:grpSpPr>
        <p:sp>
          <p:nvSpPr>
            <p:cNvPr id="252" name="Rectangle 251"/>
            <p:cNvSpPr/>
            <p:nvPr/>
          </p:nvSpPr>
          <p:spPr>
            <a:xfrm flipV="1">
              <a:off x="2106014" y="3942203"/>
              <a:ext cx="492443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flipV="1">
              <a:off x="2054331" y="2180179"/>
              <a:ext cx="543739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sz="28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4" name="Group 253"/>
            <p:cNvGrpSpPr/>
            <p:nvPr/>
          </p:nvGrpSpPr>
          <p:grpSpPr>
            <a:xfrm>
              <a:off x="1123963" y="2357796"/>
              <a:ext cx="664490" cy="1400715"/>
              <a:chOff x="796201" y="4621659"/>
              <a:chExt cx="664490" cy="1400715"/>
            </a:xfrm>
          </p:grpSpPr>
          <p:sp>
            <p:nvSpPr>
              <p:cNvPr id="255" name="Rectangle 254"/>
              <p:cNvSpPr/>
              <p:nvPr/>
            </p:nvSpPr>
            <p:spPr>
              <a:xfrm flipV="1">
                <a:off x="925769" y="5748996"/>
                <a:ext cx="311084" cy="273378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 flipV="1">
                <a:off x="796201" y="4621659"/>
                <a:ext cx="664490" cy="529473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57" name="Straight Arrow Connector 256"/>
              <p:cNvCxnSpPr/>
              <p:nvPr/>
            </p:nvCxnSpPr>
            <p:spPr>
              <a:xfrm flipV="1">
                <a:off x="1080545" y="5148610"/>
                <a:ext cx="1532" cy="59401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8" name="Group 257"/>
            <p:cNvGrpSpPr/>
            <p:nvPr/>
          </p:nvGrpSpPr>
          <p:grpSpPr>
            <a:xfrm>
              <a:off x="2029419" y="2357796"/>
              <a:ext cx="664490" cy="1400715"/>
              <a:chOff x="796201" y="4621659"/>
              <a:chExt cx="664490" cy="1400715"/>
            </a:xfrm>
          </p:grpSpPr>
          <p:sp>
            <p:nvSpPr>
              <p:cNvPr id="259" name="Rectangle 258"/>
              <p:cNvSpPr/>
              <p:nvPr/>
            </p:nvSpPr>
            <p:spPr>
              <a:xfrm flipV="1">
                <a:off x="925769" y="5748996"/>
                <a:ext cx="311084" cy="273378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 259"/>
              <p:cNvSpPr/>
              <p:nvPr/>
            </p:nvSpPr>
            <p:spPr>
              <a:xfrm flipV="1">
                <a:off x="796201" y="4621659"/>
                <a:ext cx="664490" cy="529473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1" name="Straight Arrow Connector 260"/>
              <p:cNvCxnSpPr/>
              <p:nvPr/>
            </p:nvCxnSpPr>
            <p:spPr>
              <a:xfrm flipV="1">
                <a:off x="1080545" y="5148610"/>
                <a:ext cx="1532" cy="59401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2" name="Group 261"/>
            <p:cNvGrpSpPr/>
            <p:nvPr/>
          </p:nvGrpSpPr>
          <p:grpSpPr>
            <a:xfrm>
              <a:off x="2953729" y="2357796"/>
              <a:ext cx="664490" cy="1400715"/>
              <a:chOff x="796201" y="4621659"/>
              <a:chExt cx="664490" cy="1400715"/>
            </a:xfrm>
          </p:grpSpPr>
          <p:sp>
            <p:nvSpPr>
              <p:cNvPr id="263" name="Rectangle 262"/>
              <p:cNvSpPr/>
              <p:nvPr/>
            </p:nvSpPr>
            <p:spPr>
              <a:xfrm flipV="1">
                <a:off x="925769" y="5748996"/>
                <a:ext cx="311084" cy="273378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flipV="1">
                <a:off x="796201" y="4621659"/>
                <a:ext cx="664490" cy="529473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5" name="Straight Arrow Connector 264"/>
              <p:cNvCxnSpPr/>
              <p:nvPr/>
            </p:nvCxnSpPr>
            <p:spPr>
              <a:xfrm flipV="1">
                <a:off x="1080545" y="5148610"/>
                <a:ext cx="1532" cy="59401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Rectangle 272"/>
            <p:cNvSpPr/>
            <p:nvPr/>
          </p:nvSpPr>
          <p:spPr>
            <a:xfrm>
              <a:off x="971607" y="2069917"/>
              <a:ext cx="2862344" cy="2154584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630370" y="2726173"/>
            <a:ext cx="2316862" cy="1960625"/>
            <a:chOff x="8738430" y="2069917"/>
            <a:chExt cx="2862344" cy="2489286"/>
          </a:xfrm>
        </p:grpSpPr>
        <p:sp>
          <p:nvSpPr>
            <p:cNvPr id="275" name="Rectangle 274"/>
            <p:cNvSpPr/>
            <p:nvPr/>
          </p:nvSpPr>
          <p:spPr>
            <a:xfrm flipV="1">
              <a:off x="9908953" y="2177637"/>
              <a:ext cx="543739" cy="6588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Rectangle 275"/>
            <p:cNvSpPr/>
            <p:nvPr/>
          </p:nvSpPr>
          <p:spPr>
            <a:xfrm flipV="1">
              <a:off x="9051591" y="3485133"/>
              <a:ext cx="311084" cy="27337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Rectangle 276"/>
            <p:cNvSpPr/>
            <p:nvPr/>
          </p:nvSpPr>
          <p:spPr>
            <a:xfrm flipV="1">
              <a:off x="8922023" y="2357796"/>
              <a:ext cx="664490" cy="52947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8" name="Straight Arrow Connector 277"/>
            <p:cNvCxnSpPr/>
            <p:nvPr/>
          </p:nvCxnSpPr>
          <p:spPr>
            <a:xfrm flipV="1">
              <a:off x="9206367" y="2884747"/>
              <a:ext cx="1532" cy="5940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Rectangle 278"/>
            <p:cNvSpPr/>
            <p:nvPr/>
          </p:nvSpPr>
          <p:spPr>
            <a:xfrm flipV="1">
              <a:off x="9957047" y="3485133"/>
              <a:ext cx="311084" cy="27337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Rectangle 279"/>
            <p:cNvSpPr/>
            <p:nvPr/>
          </p:nvSpPr>
          <p:spPr>
            <a:xfrm flipV="1">
              <a:off x="9827479" y="2357796"/>
              <a:ext cx="664490" cy="52947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1" name="Straight Arrow Connector 280"/>
            <p:cNvCxnSpPr/>
            <p:nvPr/>
          </p:nvCxnSpPr>
          <p:spPr>
            <a:xfrm flipV="1">
              <a:off x="10111823" y="2884747"/>
              <a:ext cx="1532" cy="5940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Rectangle 281"/>
            <p:cNvSpPr/>
            <p:nvPr/>
          </p:nvSpPr>
          <p:spPr>
            <a:xfrm flipV="1">
              <a:off x="10881357" y="3485133"/>
              <a:ext cx="311084" cy="273378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3" name="Rectangle 282"/>
            <p:cNvSpPr/>
            <p:nvPr/>
          </p:nvSpPr>
          <p:spPr>
            <a:xfrm flipV="1">
              <a:off x="10751789" y="2357796"/>
              <a:ext cx="664490" cy="52947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4" name="Straight Arrow Connector 283"/>
            <p:cNvCxnSpPr/>
            <p:nvPr/>
          </p:nvCxnSpPr>
          <p:spPr>
            <a:xfrm flipV="1">
              <a:off x="11036133" y="2884747"/>
              <a:ext cx="1532" cy="5940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Rectangle 284"/>
            <p:cNvSpPr/>
            <p:nvPr/>
          </p:nvSpPr>
          <p:spPr>
            <a:xfrm flipV="1">
              <a:off x="9937476" y="3981353"/>
              <a:ext cx="492443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8738430" y="2069917"/>
              <a:ext cx="2862344" cy="21545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87719" y="2700028"/>
            <a:ext cx="2316862" cy="1977787"/>
            <a:chOff x="4357404" y="2045220"/>
            <a:chExt cx="2862344" cy="2511074"/>
          </a:xfrm>
        </p:grpSpPr>
        <p:sp>
          <p:nvSpPr>
            <p:cNvPr id="266" name="Rectangle 265"/>
            <p:cNvSpPr/>
            <p:nvPr/>
          </p:nvSpPr>
          <p:spPr>
            <a:xfrm flipV="1">
              <a:off x="5527927" y="2045220"/>
              <a:ext cx="671757" cy="8364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sz="28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67" name="Group 266"/>
            <p:cNvGrpSpPr/>
            <p:nvPr/>
          </p:nvGrpSpPr>
          <p:grpSpPr>
            <a:xfrm>
              <a:off x="4540997" y="2336142"/>
              <a:ext cx="664490" cy="1400715"/>
              <a:chOff x="796201" y="4621659"/>
              <a:chExt cx="664490" cy="1400715"/>
            </a:xfrm>
          </p:grpSpPr>
          <p:sp>
            <p:nvSpPr>
              <p:cNvPr id="268" name="Rectangle 267"/>
              <p:cNvSpPr/>
              <p:nvPr/>
            </p:nvSpPr>
            <p:spPr>
              <a:xfrm flipV="1">
                <a:off x="925769" y="5748996"/>
                <a:ext cx="311084" cy="27337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flipV="1">
                <a:off x="796201" y="4621659"/>
                <a:ext cx="664490" cy="52947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0" name="Straight Arrow Connector 269"/>
              <p:cNvCxnSpPr/>
              <p:nvPr/>
            </p:nvCxnSpPr>
            <p:spPr>
              <a:xfrm flipV="1">
                <a:off x="1080545" y="5148610"/>
                <a:ext cx="1532" cy="594011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Rectangle 270"/>
            <p:cNvSpPr/>
            <p:nvPr/>
          </p:nvSpPr>
          <p:spPr>
            <a:xfrm flipV="1">
              <a:off x="5556450" y="3822634"/>
              <a:ext cx="608384" cy="733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357404" y="2069917"/>
              <a:ext cx="2862344" cy="215458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7" name="Group 286"/>
            <p:cNvGrpSpPr/>
            <p:nvPr/>
          </p:nvGrpSpPr>
          <p:grpSpPr>
            <a:xfrm>
              <a:off x="5436259" y="2336142"/>
              <a:ext cx="664490" cy="1400715"/>
              <a:chOff x="796201" y="4621659"/>
              <a:chExt cx="664490" cy="1400715"/>
            </a:xfrm>
          </p:grpSpPr>
          <p:sp>
            <p:nvSpPr>
              <p:cNvPr id="288" name="Rectangle 287"/>
              <p:cNvSpPr/>
              <p:nvPr/>
            </p:nvSpPr>
            <p:spPr>
              <a:xfrm flipV="1">
                <a:off x="925769" y="5748996"/>
                <a:ext cx="311084" cy="27337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9" name="Rectangle 288"/>
              <p:cNvSpPr/>
              <p:nvPr/>
            </p:nvSpPr>
            <p:spPr>
              <a:xfrm flipV="1">
                <a:off x="796201" y="4621659"/>
                <a:ext cx="664490" cy="52947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0" name="Straight Arrow Connector 289"/>
              <p:cNvCxnSpPr/>
              <p:nvPr/>
            </p:nvCxnSpPr>
            <p:spPr>
              <a:xfrm flipV="1">
                <a:off x="1080545" y="5148610"/>
                <a:ext cx="1532" cy="594011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1" name="Group 290"/>
            <p:cNvGrpSpPr/>
            <p:nvPr/>
          </p:nvGrpSpPr>
          <p:grpSpPr>
            <a:xfrm>
              <a:off x="6389534" y="2336142"/>
              <a:ext cx="664490" cy="1400715"/>
              <a:chOff x="796201" y="4621659"/>
              <a:chExt cx="664490" cy="1400715"/>
            </a:xfrm>
          </p:grpSpPr>
          <p:sp>
            <p:nvSpPr>
              <p:cNvPr id="292" name="Rectangle 291"/>
              <p:cNvSpPr/>
              <p:nvPr/>
            </p:nvSpPr>
            <p:spPr>
              <a:xfrm flipV="1">
                <a:off x="925769" y="5748996"/>
                <a:ext cx="311084" cy="27337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C000"/>
                </a:solidFill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3" name="Rectangle 292"/>
              <p:cNvSpPr/>
              <p:nvPr/>
            </p:nvSpPr>
            <p:spPr>
              <a:xfrm flipV="1">
                <a:off x="796201" y="4621659"/>
                <a:ext cx="664490" cy="52947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94" name="Straight Arrow Connector 293"/>
              <p:cNvCxnSpPr/>
              <p:nvPr/>
            </p:nvCxnSpPr>
            <p:spPr>
              <a:xfrm flipV="1">
                <a:off x="1080545" y="5148610"/>
                <a:ext cx="1532" cy="594011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5" name="Picture 2" descr="http://latex.codecogs.com/png.latex?%5Cdpi%7B120%7D%20%5Chuge%20%5Cmathbf%7BP%7D_o%20%3D%20%5Cmathbf%7BY_o%7D%28X_o%5ETX_o&amp;plus;%5Clambda%5Cmathbf%7BI%7D%5E%7B-1%7D%29%5Cmathbf%7BX%7D_o%5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27" y="2005856"/>
            <a:ext cx="3148423" cy="33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" name="TextBox 295"/>
          <p:cNvSpPr txBox="1"/>
          <p:nvPr/>
        </p:nvSpPr>
        <p:spPr>
          <a:xfrm>
            <a:off x="801030" y="3764929"/>
            <a:ext cx="5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LR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801547" y="2927739"/>
            <a:ext cx="5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8" name="Picture 2" descr="http://latex.codecogs.com/gif.latex?%5Cdpi%7B300%7D%20%5Cmathbf%7Bx%7D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13" y="3853225"/>
            <a:ext cx="420624" cy="3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" name="Picture 4" descr="http://latex.codecogs.com/gif.latex?%5Cdpi%7B300%7D%20%5Cmathbf%7By%7D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538" y="3031007"/>
            <a:ext cx="420245" cy="3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14</a:t>
            </a:fld>
            <a:endParaRPr lang="de-CH"/>
          </a:p>
        </p:txBody>
      </p:sp>
      <p:sp>
        <p:nvSpPr>
          <p:cNvPr id="300" name="Rectangle 299"/>
          <p:cNvSpPr/>
          <p:nvPr/>
        </p:nvSpPr>
        <p:spPr>
          <a:xfrm>
            <a:off x="2352440" y="1957239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Ridge Regression: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04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26"/>
    </mc:Choice>
    <mc:Fallback xmlns="">
      <p:transition spd="slow" advTm="4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  <p:bldP spid="62" grpId="0" animBg="1"/>
      <p:bldP spid="64" grpId="0"/>
      <p:bldP spid="65" grpId="0" animBg="1"/>
      <p:bldP spid="67" grpId="0"/>
      <p:bldP spid="68" grpId="0" animBg="1"/>
      <p:bldP spid="69" grpId="0" animBg="1"/>
      <p:bldP spid="70" grpId="0" animBg="1"/>
      <p:bldP spid="71" grpId="0"/>
      <p:bldP spid="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7" y="120229"/>
            <a:ext cx="1114183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4000" dirty="0" smtClean="0"/>
              <a:t>Our approach – learning</a:t>
            </a:r>
            <a:endParaRPr lang="en-US" altLang="de-DE" sz="4000" dirty="0"/>
          </a:p>
        </p:txBody>
      </p:sp>
      <p:sp>
        <p:nvSpPr>
          <p:cNvPr id="3" name="Rectangle 2"/>
          <p:cNvSpPr/>
          <p:nvPr/>
        </p:nvSpPr>
        <p:spPr>
          <a:xfrm>
            <a:off x="817441" y="1383789"/>
            <a:ext cx="861485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Assign. step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assign each pair to the regressor yielding the least SR error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 flipV="1">
            <a:off x="10185720" y="2894094"/>
            <a:ext cx="58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 flipV="1">
            <a:off x="1889828" y="3638375"/>
            <a:ext cx="398597" cy="455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 flipV="1">
            <a:off x="1847994" y="2250559"/>
            <a:ext cx="440118" cy="518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094928" y="2390455"/>
            <a:ext cx="537857" cy="1103239"/>
            <a:chOff x="796201" y="4621659"/>
            <a:chExt cx="664490" cy="1400715"/>
          </a:xfrm>
        </p:grpSpPr>
        <p:sp>
          <p:nvSpPr>
            <p:cNvPr id="90" name="Rectangle 89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827830" y="2390455"/>
            <a:ext cx="537857" cy="1103239"/>
            <a:chOff x="796201" y="4621659"/>
            <a:chExt cx="664490" cy="1400715"/>
          </a:xfrm>
        </p:grpSpPr>
        <p:sp>
          <p:nvSpPr>
            <p:cNvPr id="86" name="Rectangle 85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575992" y="2390455"/>
            <a:ext cx="537857" cy="1103239"/>
            <a:chOff x="796201" y="4621659"/>
            <a:chExt cx="664490" cy="1400715"/>
          </a:xfrm>
        </p:grpSpPr>
        <p:sp>
          <p:nvSpPr>
            <p:cNvPr id="83" name="Rectangle 82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5" name="Straight Arrow Connector 84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/>
          <p:cNvSpPr/>
          <p:nvPr/>
        </p:nvSpPr>
        <p:spPr>
          <a:xfrm>
            <a:off x="971607" y="2163714"/>
            <a:ext cx="2316862" cy="169700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 flipV="1">
            <a:off x="7690028" y="2268803"/>
            <a:ext cx="440118" cy="518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 flipV="1">
            <a:off x="6996055" y="3298620"/>
            <a:ext cx="251800" cy="2153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 flipV="1">
            <a:off x="6891179" y="2410701"/>
            <a:ext cx="537857" cy="4170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7121335" y="2825741"/>
            <a:ext cx="1240" cy="4678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 flipV="1">
            <a:off x="7728957" y="3298620"/>
            <a:ext cx="251800" cy="2153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 flipV="1">
            <a:off x="7624081" y="2410701"/>
            <a:ext cx="537857" cy="4170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7854237" y="2825741"/>
            <a:ext cx="1240" cy="4678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 flipV="1">
            <a:off x="8477120" y="3298620"/>
            <a:ext cx="251800" cy="2153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 flipV="1">
            <a:off x="8372244" y="2410701"/>
            <a:ext cx="537857" cy="41702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8602400" y="2825741"/>
            <a:ext cx="1240" cy="4678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 flipV="1">
            <a:off x="7713116" y="3689456"/>
            <a:ext cx="398597" cy="455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742574" y="2183960"/>
            <a:ext cx="3040774" cy="1697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 flipV="1">
            <a:off x="4658360" y="2109864"/>
            <a:ext cx="543739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949823" y="2372869"/>
            <a:ext cx="537857" cy="1103239"/>
            <a:chOff x="796201" y="4621659"/>
            <a:chExt cx="664490" cy="1400715"/>
          </a:xfrm>
          <a:solidFill>
            <a:schemeClr val="accent2">
              <a:lumMod val="75000"/>
            </a:schemeClr>
          </a:solidFill>
        </p:grpSpPr>
        <p:sp>
          <p:nvSpPr>
            <p:cNvPr id="121" name="Rectangle 120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3" name="Straight Arrow Connector 122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ectangle 108"/>
          <p:cNvSpPr/>
          <p:nvPr/>
        </p:nvSpPr>
        <p:spPr>
          <a:xfrm flipV="1">
            <a:off x="4692737" y="3554956"/>
            <a:ext cx="492443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801218" y="2163183"/>
            <a:ext cx="2316862" cy="169700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1" name="Group 110"/>
          <p:cNvGrpSpPr/>
          <p:nvPr/>
        </p:nvGrpSpPr>
        <p:grpSpPr>
          <a:xfrm>
            <a:off x="4674474" y="2372869"/>
            <a:ext cx="537857" cy="1103239"/>
            <a:chOff x="796201" y="4621659"/>
            <a:chExt cx="664490" cy="1400715"/>
          </a:xfrm>
          <a:solidFill>
            <a:schemeClr val="accent2">
              <a:lumMod val="75000"/>
            </a:schemeClr>
          </a:solidFill>
        </p:grpSpPr>
        <p:sp>
          <p:nvSpPr>
            <p:cNvPr id="116" name="Rectangle 115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5446081" y="2372869"/>
            <a:ext cx="537857" cy="1103239"/>
            <a:chOff x="796201" y="4621659"/>
            <a:chExt cx="664490" cy="1400715"/>
          </a:xfrm>
          <a:solidFill>
            <a:schemeClr val="accent2">
              <a:lumMod val="75000"/>
            </a:schemeClr>
          </a:solidFill>
        </p:grpSpPr>
        <p:sp>
          <p:nvSpPr>
            <p:cNvPr id="113" name="Rectangle 112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Arrow Connector 114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1325084" y="4054373"/>
            <a:ext cx="1788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Cluster </a:t>
            </a:r>
            <a:r>
              <a:rPr lang="de-CH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CN" altLang="en-US" i="1" dirty="0" smtClean="0">
                <a:solidFill>
                  <a:schemeClr val="accent1">
                    <a:lumMod val="75000"/>
                  </a:schemeClr>
                </a:solidFill>
              </a:rPr>
              <a:t>， </a:t>
            </a:r>
            <a:r>
              <a:rPr lang="en-US" altLang="zh-CN" dirty="0" err="1" smtClean="0">
                <a:solidFill>
                  <a:schemeClr val="accent1">
                    <a:lumMod val="75000"/>
                  </a:schemeClr>
                </a:solidFill>
              </a:rPr>
              <a:t>Regressor</a:t>
            </a:r>
            <a:r>
              <a:rPr lang="en-US" altLang="zh-CN" i="1" dirty="0" smtClean="0">
                <a:solidFill>
                  <a:schemeClr val="accent1">
                    <a:lumMod val="75000"/>
                  </a:schemeClr>
                </a:solidFill>
              </a:rPr>
              <a:t> 1</a:t>
            </a:r>
            <a:endParaRPr lang="de-CH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084391" y="4078194"/>
            <a:ext cx="1468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2">
                    <a:lumMod val="75000"/>
                  </a:schemeClr>
                </a:solidFill>
              </a:rPr>
              <a:t>Cluster </a:t>
            </a:r>
            <a:r>
              <a:rPr lang="de-CH" i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  <a:p>
            <a:r>
              <a:rPr lang="en-US" altLang="zh-CN" dirty="0" err="1" smtClean="0">
                <a:solidFill>
                  <a:schemeClr val="accent2">
                    <a:lumMod val="75000"/>
                  </a:schemeClr>
                </a:solidFill>
              </a:rPr>
              <a:t>Regressor</a:t>
            </a:r>
            <a:r>
              <a:rPr lang="en-US" altLang="zh-CN" i="1" dirty="0" smtClean="0">
                <a:solidFill>
                  <a:schemeClr val="accent2">
                    <a:lumMod val="75000"/>
                  </a:schemeClr>
                </a:solidFill>
              </a:rPr>
              <a:t> 2</a:t>
            </a:r>
          </a:p>
          <a:p>
            <a:endParaRPr lang="de-CH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530903" y="4029592"/>
            <a:ext cx="1379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2">
                    <a:lumMod val="10000"/>
                  </a:schemeClr>
                </a:solidFill>
              </a:rPr>
              <a:t>Cluster </a:t>
            </a:r>
            <a:r>
              <a:rPr lang="de-CH" i="1" dirty="0" smtClean="0">
                <a:solidFill>
                  <a:schemeClr val="bg2">
                    <a:lumMod val="10000"/>
                  </a:schemeClr>
                </a:solidFill>
              </a:rPr>
              <a:t>3,</a:t>
            </a:r>
          </a:p>
          <a:p>
            <a:r>
              <a:rPr lang="de-CH" dirty="0" smtClean="0">
                <a:solidFill>
                  <a:schemeClr val="bg2">
                    <a:lumMod val="10000"/>
                  </a:schemeClr>
                </a:solidFill>
              </a:rPr>
              <a:t>Regressor </a:t>
            </a:r>
            <a:r>
              <a:rPr lang="de-CH" i="1" dirty="0" smtClean="0">
                <a:solidFill>
                  <a:schemeClr val="bg2">
                    <a:lumMod val="10000"/>
                  </a:schemeClr>
                </a:solidFill>
              </a:rPr>
              <a:t>3</a:t>
            </a:r>
            <a:r>
              <a:rPr lang="de-CH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de-CH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3801218" y="2180762"/>
            <a:ext cx="1554694" cy="169700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6" name="Rectangle 265"/>
          <p:cNvSpPr/>
          <p:nvPr/>
        </p:nvSpPr>
        <p:spPr>
          <a:xfrm>
            <a:off x="6742574" y="2194847"/>
            <a:ext cx="2333764" cy="16970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1" name="TextBox 270"/>
          <p:cNvSpPr txBox="1"/>
          <p:nvPr/>
        </p:nvSpPr>
        <p:spPr>
          <a:xfrm>
            <a:off x="452881" y="3196671"/>
            <a:ext cx="5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LR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452881" y="2431853"/>
            <a:ext cx="5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73" name="Group 272"/>
          <p:cNvGrpSpPr/>
          <p:nvPr/>
        </p:nvGrpSpPr>
        <p:grpSpPr>
          <a:xfrm>
            <a:off x="4578565" y="5090640"/>
            <a:ext cx="2254894" cy="788122"/>
            <a:chOff x="7787597" y="5144470"/>
            <a:chExt cx="1884307" cy="928883"/>
          </a:xfrm>
          <a:solidFill>
            <a:schemeClr val="accent2">
              <a:lumMod val="75000"/>
            </a:schemeClr>
          </a:solidFill>
        </p:grpSpPr>
        <p:cxnSp>
          <p:nvCxnSpPr>
            <p:cNvPr id="274" name="Straight Arrow Connector 273"/>
            <p:cNvCxnSpPr/>
            <p:nvPr/>
          </p:nvCxnSpPr>
          <p:spPr>
            <a:xfrm flipH="1" flipV="1">
              <a:off x="7787597" y="5144470"/>
              <a:ext cx="11835" cy="924074"/>
            </a:xfrm>
            <a:prstGeom prst="straightConnector1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V="1">
              <a:off x="7787597" y="6068546"/>
              <a:ext cx="1884307" cy="4807"/>
            </a:xfrm>
            <a:prstGeom prst="straightConnector1">
              <a:avLst/>
            </a:prstGeom>
            <a:grpFill/>
            <a:ln w="1905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Rectangle 275"/>
            <p:cNvSpPr/>
            <p:nvPr/>
          </p:nvSpPr>
          <p:spPr>
            <a:xfrm>
              <a:off x="7914103" y="5852238"/>
              <a:ext cx="203470" cy="21668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8262026" y="5659817"/>
              <a:ext cx="203470" cy="409109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9305795" y="5338478"/>
              <a:ext cx="203470" cy="730448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8957871" y="5880260"/>
              <a:ext cx="203470" cy="188666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8609948" y="5954597"/>
              <a:ext cx="203470" cy="114330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Curved Connector 9"/>
          <p:cNvCxnSpPr/>
          <p:nvPr/>
        </p:nvCxnSpPr>
        <p:spPr>
          <a:xfrm rot="5400000">
            <a:off x="4932323" y="4353384"/>
            <a:ext cx="1446615" cy="118758"/>
          </a:xfrm>
          <a:prstGeom prst="curved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Rectangle 281"/>
          <p:cNvSpPr/>
          <p:nvPr/>
        </p:nvSpPr>
        <p:spPr>
          <a:xfrm>
            <a:off x="4296957" y="5967879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ahoma" pitchFamily="34" charset="0"/>
              </a:rPr>
              <a:t>Re1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5632589" y="5967879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ahoma" pitchFamily="34" charset="0"/>
              </a:rPr>
              <a:t>Re4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4742168" y="5967879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ahoma" pitchFamily="34" charset="0"/>
              </a:rPr>
              <a:t>Re2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5187379" y="5967879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+mj-lt"/>
                <a:cs typeface="Tahoma" pitchFamily="34" charset="0"/>
              </a:rPr>
              <a:t>Re3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6077800" y="5967879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  <a:cs typeface="Tahoma" pitchFamily="34" charset="0"/>
              </a:rPr>
              <a:t>Re5</a:t>
            </a:r>
          </a:p>
        </p:txBody>
      </p:sp>
      <p:grpSp>
        <p:nvGrpSpPr>
          <p:cNvPr id="293" name="Group 292"/>
          <p:cNvGrpSpPr/>
          <p:nvPr/>
        </p:nvGrpSpPr>
        <p:grpSpPr>
          <a:xfrm>
            <a:off x="9148387" y="2404199"/>
            <a:ext cx="537857" cy="1103239"/>
            <a:chOff x="796201" y="4621659"/>
            <a:chExt cx="664490" cy="1400715"/>
          </a:xfrm>
        </p:grpSpPr>
        <p:sp>
          <p:nvSpPr>
            <p:cNvPr id="294" name="Rectangle 293"/>
            <p:cNvSpPr/>
            <p:nvPr/>
          </p:nvSpPr>
          <p:spPr>
            <a:xfrm flipV="1">
              <a:off x="925769" y="5748996"/>
              <a:ext cx="311084" cy="2733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Rectangle 294"/>
            <p:cNvSpPr/>
            <p:nvPr/>
          </p:nvSpPr>
          <p:spPr>
            <a:xfrm flipV="1">
              <a:off x="796201" y="4621659"/>
              <a:ext cx="664490" cy="52947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6" name="Straight Arrow Connector 295"/>
            <p:cNvCxnSpPr/>
            <p:nvPr/>
          </p:nvCxnSpPr>
          <p:spPr>
            <a:xfrm flipV="1">
              <a:off x="1080545" y="5148610"/>
              <a:ext cx="1532" cy="59401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" name="Rectangle 296"/>
          <p:cNvSpPr/>
          <p:nvPr/>
        </p:nvSpPr>
        <p:spPr>
          <a:xfrm>
            <a:off x="3856575" y="5517820"/>
            <a:ext cx="1721946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Assign. step</a:t>
            </a:r>
            <a:endParaRPr lang="en-US" sz="2200" dirty="0"/>
          </a:p>
        </p:txBody>
      </p:sp>
      <p:sp>
        <p:nvSpPr>
          <p:cNvPr id="298" name="Rectangle 297"/>
          <p:cNvSpPr/>
          <p:nvPr/>
        </p:nvSpPr>
        <p:spPr>
          <a:xfrm>
            <a:off x="955463" y="5517820"/>
            <a:ext cx="1707519" cy="430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Update step</a:t>
            </a:r>
            <a:endParaRPr lang="en-US" sz="2200" dirty="0"/>
          </a:p>
        </p:txBody>
      </p:sp>
      <p:sp>
        <p:nvSpPr>
          <p:cNvPr id="299" name="Curved Up Arrow 298"/>
          <p:cNvSpPr/>
          <p:nvPr/>
        </p:nvSpPr>
        <p:spPr>
          <a:xfrm>
            <a:off x="1854809" y="6083815"/>
            <a:ext cx="2692440" cy="3582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0" name="Curved Up Arrow 299"/>
          <p:cNvSpPr/>
          <p:nvPr/>
        </p:nvSpPr>
        <p:spPr>
          <a:xfrm flipH="1" flipV="1">
            <a:off x="1847994" y="5077887"/>
            <a:ext cx="2692440" cy="35821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1" name="TextBox 300"/>
          <p:cNvSpPr txBox="1"/>
          <p:nvPr/>
        </p:nvSpPr>
        <p:spPr>
          <a:xfrm>
            <a:off x="6256803" y="5517819"/>
            <a:ext cx="41176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chemeClr val="bg2">
                    <a:lumMod val="10000"/>
                  </a:schemeClr>
                </a:solidFill>
              </a:rPr>
              <a:t>Until convergence (~10 iterations)</a:t>
            </a:r>
            <a:endParaRPr lang="de-CH" sz="2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02" name="TextBox 301"/>
          <p:cNvSpPr txBox="1"/>
          <p:nvPr/>
        </p:nvSpPr>
        <p:spPr>
          <a:xfrm rot="16200000" flipH="1">
            <a:off x="3642342" y="5347289"/>
            <a:ext cx="140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2">
                    <a:lumMod val="75000"/>
                  </a:schemeClr>
                </a:solidFill>
              </a:rPr>
              <a:t>SR error</a:t>
            </a:r>
            <a:endParaRPr lang="de-C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15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21"/>
    </mc:Choice>
    <mc:Fallback xmlns="">
      <p:transition spd="slow" advTm="49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0299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0" grpId="0" animBg="1"/>
      <p:bldP spid="265" grpId="0" animBg="1"/>
      <p:bldP spid="266" grpId="0" animBg="1"/>
      <p:bldP spid="282" grpId="0"/>
      <p:bldP spid="283" grpId="0"/>
      <p:bldP spid="284" grpId="0"/>
      <p:bldP spid="285" grpId="0"/>
      <p:bldP spid="286" grpId="0"/>
      <p:bldP spid="297" grpId="0" animBg="1"/>
      <p:bldP spid="298" grpId="0" animBg="1"/>
      <p:bldP spid="299" grpId="0" animBg="1"/>
      <p:bldP spid="300" grpId="0" animBg="1"/>
      <p:bldP spid="301" grpId="0"/>
      <p:bldP spid="3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7" y="120229"/>
            <a:ext cx="1114183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zh-CN" sz="4000" dirty="0"/>
              <a:t>Our approach – learning</a:t>
            </a:r>
            <a:endParaRPr lang="en-US" altLang="de-DE" sz="4000" dirty="0"/>
          </a:p>
        </p:txBody>
      </p:sp>
      <p:sp>
        <p:nvSpPr>
          <p:cNvPr id="56" name="Rectangle 55"/>
          <p:cNvSpPr/>
          <p:nvPr/>
        </p:nvSpPr>
        <p:spPr>
          <a:xfrm>
            <a:off x="8346694" y="5533738"/>
            <a:ext cx="102342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kd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-Tree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 flipV="1">
            <a:off x="1638244" y="3173493"/>
            <a:ext cx="311084" cy="273378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V="1">
            <a:off x="1508676" y="2046156"/>
            <a:ext cx="664490" cy="529473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793020" y="2573107"/>
            <a:ext cx="1532" cy="5940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 flipV="1">
            <a:off x="3145843" y="3171914"/>
            <a:ext cx="311084" cy="273378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 flipV="1">
            <a:off x="3016275" y="2044577"/>
            <a:ext cx="664490" cy="529473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3300619" y="2571528"/>
            <a:ext cx="1532" cy="5940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078" y="2396807"/>
            <a:ext cx="3822434" cy="3122726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 flipV="1">
            <a:off x="4187503" y="3294273"/>
            <a:ext cx="440118" cy="518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 flipV="1">
            <a:off x="5120415" y="3151336"/>
            <a:ext cx="311084" cy="273378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 flipV="1">
            <a:off x="4990847" y="2023999"/>
            <a:ext cx="664490" cy="529473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5275191" y="2550950"/>
            <a:ext cx="1532" cy="5940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377890" y="4138208"/>
            <a:ext cx="1118984" cy="575424"/>
            <a:chOff x="7787597" y="5144470"/>
            <a:chExt cx="1884307" cy="928883"/>
          </a:xfrm>
        </p:grpSpPr>
        <p:cxnSp>
          <p:nvCxnSpPr>
            <p:cNvPr id="108" name="Straight Arrow Connector 107"/>
            <p:cNvCxnSpPr/>
            <p:nvPr/>
          </p:nvCxnSpPr>
          <p:spPr>
            <a:xfrm flipH="1" flipV="1">
              <a:off x="7787597" y="5144470"/>
              <a:ext cx="11835" cy="9240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7787597" y="6068546"/>
              <a:ext cx="1884307" cy="48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7914103" y="5852238"/>
              <a:ext cx="203470" cy="216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8262026" y="5659817"/>
              <a:ext cx="203470" cy="409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305795" y="5338478"/>
              <a:ext cx="203470" cy="730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8957871" y="5880260"/>
              <a:ext cx="203470" cy="188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609948" y="5954597"/>
              <a:ext cx="203470" cy="11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775076" y="4138208"/>
            <a:ext cx="1118984" cy="575424"/>
            <a:chOff x="7787597" y="5144470"/>
            <a:chExt cx="1884307" cy="928883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7787597" y="5144470"/>
              <a:ext cx="11835" cy="9240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7787597" y="6068546"/>
              <a:ext cx="1884307" cy="48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/>
            <p:cNvSpPr/>
            <p:nvPr/>
          </p:nvSpPr>
          <p:spPr>
            <a:xfrm>
              <a:off x="7914103" y="5852238"/>
              <a:ext cx="203470" cy="216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262026" y="5659817"/>
              <a:ext cx="203470" cy="409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9305795" y="5338478"/>
              <a:ext cx="203470" cy="730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957871" y="5880260"/>
              <a:ext cx="203470" cy="188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8609948" y="5954597"/>
              <a:ext cx="203470" cy="11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774330" y="4138208"/>
            <a:ext cx="1118984" cy="575424"/>
            <a:chOff x="7787597" y="5144470"/>
            <a:chExt cx="1884307" cy="928883"/>
          </a:xfrm>
        </p:grpSpPr>
        <p:cxnSp>
          <p:nvCxnSpPr>
            <p:cNvPr id="133" name="Straight Arrow Connector 132"/>
            <p:cNvCxnSpPr/>
            <p:nvPr/>
          </p:nvCxnSpPr>
          <p:spPr>
            <a:xfrm flipH="1" flipV="1">
              <a:off x="7787597" y="5144470"/>
              <a:ext cx="11835" cy="9240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V="1">
              <a:off x="7787597" y="6068546"/>
              <a:ext cx="1884307" cy="48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 134"/>
            <p:cNvSpPr/>
            <p:nvPr/>
          </p:nvSpPr>
          <p:spPr>
            <a:xfrm>
              <a:off x="7914103" y="5852238"/>
              <a:ext cx="203470" cy="216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262026" y="5659817"/>
              <a:ext cx="203470" cy="409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9305795" y="5338478"/>
              <a:ext cx="203470" cy="730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8957871" y="5880260"/>
              <a:ext cx="203470" cy="188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609948" y="5954597"/>
              <a:ext cx="203470" cy="114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539304" y="4980421"/>
            <a:ext cx="51238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sz="2200" dirty="0" smtClean="0"/>
              <a:t>After iterations, each LR patch is associated with a vector indicating the SR error by each of the </a:t>
            </a:r>
            <a:r>
              <a:rPr lang="de-CH" sz="2200" i="1" dirty="0" smtClean="0"/>
              <a:t>O</a:t>
            </a:r>
            <a:r>
              <a:rPr lang="de-CH" sz="2200" dirty="0" smtClean="0"/>
              <a:t> regressors </a:t>
            </a:r>
            <a:endParaRPr lang="de-CH" sz="2200" dirty="0"/>
          </a:p>
        </p:txBody>
      </p:sp>
      <p:sp>
        <p:nvSpPr>
          <p:cNvPr id="141" name="TextBox 140"/>
          <p:cNvSpPr txBox="1"/>
          <p:nvPr/>
        </p:nvSpPr>
        <p:spPr>
          <a:xfrm>
            <a:off x="700591" y="3075960"/>
            <a:ext cx="5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LR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12633" y="2181618"/>
            <a:ext cx="50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de-CH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flipV="1">
            <a:off x="1778524" y="3489866"/>
            <a:ext cx="1532" cy="594011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3300366" y="3489866"/>
            <a:ext cx="1532" cy="594011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5273659" y="3489866"/>
            <a:ext cx="1532" cy="594011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39304" y="4094600"/>
            <a:ext cx="65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SR error</a:t>
            </a:r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U-Turn Arrow 1"/>
          <p:cNvSpPr/>
          <p:nvPr/>
        </p:nvSpPr>
        <p:spPr>
          <a:xfrm>
            <a:off x="3235187" y="1865397"/>
            <a:ext cx="5531741" cy="53141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777924" y="1741021"/>
            <a:ext cx="2102050" cy="547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altLang="zh-CN" sz="2200" dirty="0" smtClean="0">
                <a:latin typeface="+mj-lt"/>
                <a:cs typeface="Arial" panose="020B0604020202020204" pitchFamily="34" charset="0"/>
              </a:rPr>
              <a:t>5 million patches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8" name="Picture 2" descr="http://latex.codecogs.com/gif.latex?%5Cdpi%7B300%7D%20%5Cmathbf%7Bx%7D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76" y="3176443"/>
            <a:ext cx="420624" cy="3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http://latex.codecogs.com/gif.latex?%5Cdpi%7B300%7D%20%5Cmathbf%7By%7D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86" y="2247254"/>
            <a:ext cx="420245" cy="31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16</a:t>
            </a:fld>
            <a:endParaRPr lang="de-CH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376942" y="5667759"/>
            <a:ext cx="2343991" cy="50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1745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itstream Vera Sans Mono"/>
              </a:rPr>
              <a:t>[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itstream Vera Sans Mono"/>
              </a:rPr>
              <a:t>Vedaldi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Bitstream Vera Sans Mono"/>
              </a:rPr>
              <a:t> and Fulkerson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08]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9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6"/>
    </mc:Choice>
    <mc:Fallback xmlns="">
      <p:transition spd="slow" advTm="44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  <p:bldP spid="67" grpId="0" animBg="1"/>
      <p:bldP spid="92" grpId="0" animBg="1"/>
      <p:bldP spid="140" grpId="0"/>
      <p:bldP spid="142" grpId="0"/>
      <p:bldP spid="146" grpId="0"/>
      <p:bldP spid="2" grpId="0" animBg="1"/>
      <p:bldP spid="14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8" y="120229"/>
            <a:ext cx="94722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4400" dirty="0" smtClean="0"/>
              <a:t>Our approach – testing </a:t>
            </a:r>
            <a:endParaRPr lang="en-US" altLang="de-DE" sz="4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03" y="4858827"/>
            <a:ext cx="1474000" cy="105456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81828" y="4021659"/>
            <a:ext cx="120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  <a:cs typeface="Tahoma" pitchFamily="34" charset="0"/>
              </a:rPr>
              <a:t>i</a:t>
            </a:r>
            <a:r>
              <a:rPr lang="en-US" dirty="0" smtClean="0">
                <a:latin typeface="+mj-lt"/>
                <a:cs typeface="Tahoma" pitchFamily="34" charset="0"/>
              </a:rPr>
              <a:t>nterpolate</a:t>
            </a: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0" y="1517787"/>
            <a:ext cx="2982947" cy="2160000"/>
          </a:xfrm>
          <a:prstGeom prst="rect">
            <a:avLst/>
          </a:prstGeom>
        </p:spPr>
      </p:pic>
      <p:sp>
        <p:nvSpPr>
          <p:cNvPr id="30" name="Up Arrow 29"/>
          <p:cNvSpPr/>
          <p:nvPr/>
        </p:nvSpPr>
        <p:spPr>
          <a:xfrm>
            <a:off x="2055789" y="3896314"/>
            <a:ext cx="192024" cy="49879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Box 30"/>
          <p:cNvSpPr txBox="1"/>
          <p:nvPr/>
        </p:nvSpPr>
        <p:spPr>
          <a:xfrm>
            <a:off x="64110" y="1568830"/>
            <a:ext cx="81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61613" y="5979745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  <a:cs typeface="Tahoma" pitchFamily="34" charset="0"/>
              </a:rPr>
              <a:t>i</a:t>
            </a:r>
            <a:r>
              <a:rPr lang="en-US" dirty="0" smtClean="0">
                <a:latin typeface="+mj-lt"/>
                <a:cs typeface="Tahoma" pitchFamily="34" charset="0"/>
              </a:rPr>
              <a:t>nput</a:t>
            </a: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28" y="1402936"/>
            <a:ext cx="2968773" cy="21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39" y="1547742"/>
            <a:ext cx="2968773" cy="21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02" y="1691844"/>
            <a:ext cx="2968773" cy="21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18" y="1850524"/>
            <a:ext cx="2968773" cy="21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66" name="Rectangle 65"/>
          <p:cNvSpPr/>
          <p:nvPr/>
        </p:nvSpPr>
        <p:spPr>
          <a:xfrm>
            <a:off x="7909808" y="3601941"/>
            <a:ext cx="297180" cy="28956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3286594" y="3301549"/>
            <a:ext cx="297180" cy="28956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Up Arrow 67"/>
          <p:cNvSpPr/>
          <p:nvPr/>
        </p:nvSpPr>
        <p:spPr>
          <a:xfrm rot="5400000">
            <a:off x="4207872" y="2740123"/>
            <a:ext cx="192024" cy="49879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9" name="Rectangle 68"/>
          <p:cNvSpPr/>
          <p:nvPr/>
        </p:nvSpPr>
        <p:spPr>
          <a:xfrm>
            <a:off x="3846381" y="2536294"/>
            <a:ext cx="90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filtering</a:t>
            </a: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43" y="3450146"/>
            <a:ext cx="481673" cy="489319"/>
          </a:xfrm>
          <a:prstGeom prst="rect">
            <a:avLst/>
          </a:prstGeom>
        </p:spPr>
      </p:pic>
      <p:sp>
        <p:nvSpPr>
          <p:cNvPr id="75" name="Up Arrow 74"/>
          <p:cNvSpPr/>
          <p:nvPr/>
        </p:nvSpPr>
        <p:spPr>
          <a:xfrm rot="10800000">
            <a:off x="6490008" y="4075796"/>
            <a:ext cx="178211" cy="42290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6" name="Rectangle 75"/>
          <p:cNvSpPr/>
          <p:nvPr/>
        </p:nvSpPr>
        <p:spPr>
          <a:xfrm>
            <a:off x="6292647" y="4172326"/>
            <a:ext cx="1984891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+mj-lt"/>
                <a:cs typeface="Tahoma" pitchFamily="34" charset="0"/>
              </a:rPr>
              <a:t>search kNN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36469" y="6378425"/>
            <a:ext cx="116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Kd-Tree</a:t>
            </a:r>
            <a:endParaRPr lang="de-CH" dirty="0"/>
          </a:p>
        </p:txBody>
      </p:sp>
      <p:sp>
        <p:nvSpPr>
          <p:cNvPr id="149" name="Up Arrow 148"/>
          <p:cNvSpPr/>
          <p:nvPr/>
        </p:nvSpPr>
        <p:spPr>
          <a:xfrm rot="5400000">
            <a:off x="8256990" y="5481468"/>
            <a:ext cx="141893" cy="463713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0" name="Rectangle 149"/>
          <p:cNvSpPr/>
          <p:nvPr/>
        </p:nvSpPr>
        <p:spPr>
          <a:xfrm>
            <a:off x="7728956" y="5316006"/>
            <a:ext cx="1183750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+mj-lt"/>
                <a:cs typeface="Tahoma" pitchFamily="34" charset="0"/>
              </a:rPr>
              <a:t>vote</a:t>
            </a:r>
            <a:endParaRPr lang="en-US" dirty="0">
              <a:latin typeface="+mj-lt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55249" y="4574588"/>
            <a:ext cx="1995201" cy="1788648"/>
            <a:chOff x="5514795" y="4680537"/>
            <a:chExt cx="1995201" cy="1788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795" y="4680537"/>
              <a:ext cx="1995201" cy="1788648"/>
            </a:xfrm>
            <a:prstGeom prst="rect">
              <a:avLst/>
            </a:prstGeom>
          </p:spPr>
        </p:pic>
        <p:sp>
          <p:nvSpPr>
            <p:cNvPr id="155" name="Rectangle 154"/>
            <p:cNvSpPr/>
            <p:nvPr/>
          </p:nvSpPr>
          <p:spPr>
            <a:xfrm>
              <a:off x="7135591" y="5668795"/>
              <a:ext cx="176156" cy="173736"/>
            </a:xfrm>
            <a:prstGeom prst="rect">
              <a:avLst/>
            </a:prstGeom>
            <a:solidFill>
              <a:srgbClr val="00B0F0">
                <a:alpha val="25882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7051067" y="5973450"/>
              <a:ext cx="176156" cy="173736"/>
            </a:xfrm>
            <a:prstGeom prst="rect">
              <a:avLst/>
            </a:prstGeom>
            <a:solidFill>
              <a:srgbClr val="00B0F0">
                <a:alpha val="25882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7263258" y="6218121"/>
              <a:ext cx="176156" cy="173736"/>
            </a:xfrm>
            <a:prstGeom prst="rect">
              <a:avLst/>
            </a:prstGeom>
            <a:solidFill>
              <a:srgbClr val="00B0F0">
                <a:alpha val="25882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307294" y="5899114"/>
              <a:ext cx="176156" cy="173736"/>
            </a:xfrm>
            <a:prstGeom prst="rect">
              <a:avLst/>
            </a:prstGeom>
            <a:solidFill>
              <a:srgbClr val="FF0000">
                <a:alpha val="25882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071290" y="4574588"/>
            <a:ext cx="2371072" cy="1171549"/>
            <a:chOff x="7787597" y="5144470"/>
            <a:chExt cx="1884307" cy="928883"/>
          </a:xfrm>
        </p:grpSpPr>
        <p:cxnSp>
          <p:nvCxnSpPr>
            <p:cNvPr id="13" name="Straight Arrow Connector 12"/>
            <p:cNvCxnSpPr/>
            <p:nvPr/>
          </p:nvCxnSpPr>
          <p:spPr>
            <a:xfrm flipH="1" flipV="1">
              <a:off x="7787597" y="5144470"/>
              <a:ext cx="11835" cy="92407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V="1">
              <a:off x="7787597" y="6068546"/>
              <a:ext cx="1884307" cy="48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914103" y="5852238"/>
              <a:ext cx="203470" cy="2166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262026" y="5659817"/>
              <a:ext cx="203470" cy="409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305795" y="5338478"/>
              <a:ext cx="203470" cy="730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957871" y="5880260"/>
              <a:ext cx="203470" cy="1886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609948" y="5954597"/>
              <a:ext cx="203470" cy="11433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1" name="Rectangle 160"/>
          <p:cNvSpPr/>
          <p:nvPr/>
        </p:nvSpPr>
        <p:spPr>
          <a:xfrm>
            <a:off x="8829798" y="5842003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+mj-lt"/>
                <a:cs typeface="Tahoma" pitchFamily="34" charset="0"/>
              </a:rPr>
              <a:t>Re1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10165430" y="5842003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+mj-lt"/>
                <a:cs typeface="Tahoma" pitchFamily="34" charset="0"/>
              </a:rPr>
              <a:t>Re4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9275009" y="5842003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+mj-lt"/>
                <a:cs typeface="Tahoma" pitchFamily="34" charset="0"/>
              </a:rPr>
              <a:t>Re2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9720220" y="5842003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solidFill>
                  <a:srgbClr val="FF0000"/>
                </a:solidFill>
                <a:latin typeface="+mj-lt"/>
                <a:cs typeface="Tahoma" pitchFamily="34" charset="0"/>
              </a:rPr>
              <a:t>Re3</a:t>
            </a:r>
            <a:endParaRPr lang="en-US" dirty="0">
              <a:solidFill>
                <a:srgbClr val="FF0000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0610641" y="5842003"/>
            <a:ext cx="1000519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dirty="0" smtClean="0">
                <a:latin typeface="+mj-lt"/>
                <a:cs typeface="Tahoma" pitchFamily="34" charset="0"/>
              </a:rPr>
              <a:t>Re5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01886" y="6197764"/>
            <a:ext cx="140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Regressors</a:t>
            </a:r>
            <a:endParaRPr lang="de-CH" dirty="0"/>
          </a:p>
        </p:txBody>
      </p:sp>
      <p:sp>
        <p:nvSpPr>
          <p:cNvPr id="62" name="TextBox 61"/>
          <p:cNvSpPr txBox="1"/>
          <p:nvPr/>
        </p:nvSpPr>
        <p:spPr>
          <a:xfrm rot="16200000" flipH="1">
            <a:off x="8178609" y="5007049"/>
            <a:ext cx="140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SR error</a:t>
            </a:r>
            <a:endParaRPr lang="de-CH" dirty="0"/>
          </a:p>
        </p:txBody>
      </p:sp>
      <p:sp>
        <p:nvSpPr>
          <p:cNvPr id="7" name="Cloud 6"/>
          <p:cNvSpPr/>
          <p:nvPr/>
        </p:nvSpPr>
        <p:spPr>
          <a:xfrm>
            <a:off x="8937781" y="2389444"/>
            <a:ext cx="3165987" cy="161009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 smtClean="0"/>
          </a:p>
          <a:p>
            <a:pPr algn="ctr"/>
            <a:r>
              <a:rPr lang="en-US" sz="2200" dirty="0" smtClean="0"/>
              <a:t>Similar </a:t>
            </a:r>
            <a:r>
              <a:rPr lang="en-US" altLang="zh-CN" sz="2200" dirty="0" smtClean="0"/>
              <a:t>patches share</a:t>
            </a:r>
            <a:r>
              <a:rPr lang="en-US" sz="2200" dirty="0" smtClean="0"/>
              <a:t> </a:t>
            </a:r>
            <a:r>
              <a:rPr lang="en-US" sz="2200" dirty="0" err="1" smtClean="0"/>
              <a:t>regressors</a:t>
            </a:r>
            <a:endParaRPr lang="de-CH" sz="2200" dirty="0"/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0171739" y="3746721"/>
            <a:ext cx="668727" cy="70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17</a:t>
            </a:fld>
            <a:endParaRPr lang="de-CH"/>
          </a:p>
        </p:txBody>
      </p:sp>
      <p:sp>
        <p:nvSpPr>
          <p:cNvPr id="70" name="TextBox 69"/>
          <p:cNvSpPr txBox="1"/>
          <p:nvPr/>
        </p:nvSpPr>
        <p:spPr>
          <a:xfrm>
            <a:off x="724515" y="5141764"/>
            <a:ext cx="81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de-CH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0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"/>
    </mc:Choice>
    <mc:Fallback xmlns="">
      <p:transition spd="slow" advTm="3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9" grpId="0"/>
      <p:bldP spid="66" grpId="1" animBg="1"/>
      <p:bldP spid="67" grpId="0" animBg="1"/>
      <p:bldP spid="68" grpId="0" animBg="1"/>
      <p:bldP spid="69" grpId="0"/>
      <p:bldP spid="75" grpId="0" animBg="1"/>
      <p:bldP spid="76" grpId="0"/>
      <p:bldP spid="77" grpId="0"/>
      <p:bldP spid="149" grpId="0" animBg="1"/>
      <p:bldP spid="150" grpId="0"/>
      <p:bldP spid="161" grpId="0"/>
      <p:bldP spid="162" grpId="0"/>
      <p:bldP spid="163" grpId="0"/>
      <p:bldP spid="164" grpId="0"/>
      <p:bldP spid="165" grpId="0"/>
      <p:bldP spid="56" grpId="0"/>
      <p:bldP spid="62" grpId="0"/>
      <p:bldP spid="7" grpId="0" animBg="1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8" y="120229"/>
            <a:ext cx="94722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4400" dirty="0" smtClean="0"/>
              <a:t>Our approach – testing </a:t>
            </a:r>
            <a:endParaRPr lang="en-US" altLang="de-DE" sz="4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56" y="4971359"/>
            <a:ext cx="1474000" cy="105456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74581" y="4134191"/>
            <a:ext cx="120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  <a:cs typeface="Tahoma" pitchFamily="34" charset="0"/>
              </a:rPr>
              <a:t>i</a:t>
            </a:r>
            <a:r>
              <a:rPr lang="en-US" dirty="0" smtClean="0">
                <a:latin typeface="+mj-lt"/>
                <a:cs typeface="Tahoma" pitchFamily="34" charset="0"/>
              </a:rPr>
              <a:t>nterpolate</a:t>
            </a: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5" y="1507545"/>
            <a:ext cx="2982947" cy="2160000"/>
          </a:xfrm>
          <a:prstGeom prst="rect">
            <a:avLst/>
          </a:prstGeom>
        </p:spPr>
      </p:pic>
      <p:sp>
        <p:nvSpPr>
          <p:cNvPr id="30" name="Up Arrow 29"/>
          <p:cNvSpPr/>
          <p:nvPr/>
        </p:nvSpPr>
        <p:spPr>
          <a:xfrm>
            <a:off x="2048542" y="4008846"/>
            <a:ext cx="192024" cy="49879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Box 30"/>
          <p:cNvSpPr txBox="1"/>
          <p:nvPr/>
        </p:nvSpPr>
        <p:spPr>
          <a:xfrm>
            <a:off x="2902944" y="1488751"/>
            <a:ext cx="81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854366" y="6092277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  <a:cs typeface="Tahoma" pitchFamily="34" charset="0"/>
              </a:rPr>
              <a:t>i</a:t>
            </a:r>
            <a:r>
              <a:rPr lang="en-US" dirty="0" smtClean="0">
                <a:latin typeface="+mj-lt"/>
                <a:cs typeface="Tahoma" pitchFamily="34" charset="0"/>
              </a:rPr>
              <a:t>nput</a:t>
            </a: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70" y="4159982"/>
            <a:ext cx="2970761" cy="2160000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5701825" y="6357580"/>
            <a:ext cx="816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output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80" name="AutoShape 140"/>
          <p:cNvSpPr>
            <a:spLocks noChangeArrowheads="1"/>
          </p:cNvSpPr>
          <p:nvPr/>
        </p:nvSpPr>
        <p:spPr bwMode="auto">
          <a:xfrm>
            <a:off x="9841052" y="1491829"/>
            <a:ext cx="1103547" cy="1481057"/>
          </a:xfrm>
          <a:prstGeom prst="bracketPair">
            <a:avLst>
              <a:gd name="adj" fmla="val 3528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716519"/>
              </p:ext>
            </p:extLst>
          </p:nvPr>
        </p:nvGraphicFramePr>
        <p:xfrm>
          <a:off x="9960619" y="1530836"/>
          <a:ext cx="83312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9707427" y="3111509"/>
            <a:ext cx="1424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</a:rPr>
              <a:t>Regressor 3</a:t>
            </a:r>
            <a:endParaRPr lang="de-CH" sz="2000" dirty="0">
              <a:solidFill>
                <a:srgbClr val="FF0000"/>
              </a:solidFill>
            </a:endParaRPr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5093"/>
              </p:ext>
            </p:extLst>
          </p:nvPr>
        </p:nvGraphicFramePr>
        <p:xfrm>
          <a:off x="11470201" y="1821646"/>
          <a:ext cx="2082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645727"/>
              </p:ext>
            </p:extLst>
          </p:nvPr>
        </p:nvGraphicFramePr>
        <p:xfrm>
          <a:off x="8937132" y="1568853"/>
          <a:ext cx="2082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endParaRPr lang="en-US" sz="100" dirty="0">
                        <a:ln>
                          <a:solidFill>
                            <a:schemeClr val="bg2">
                              <a:lumMod val="75000"/>
                            </a:schemeClr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6" name="AutoShape 141"/>
          <p:cNvSpPr>
            <a:spLocks noChangeArrowheads="1"/>
          </p:cNvSpPr>
          <p:nvPr/>
        </p:nvSpPr>
        <p:spPr bwMode="auto">
          <a:xfrm>
            <a:off x="8845345" y="1544463"/>
            <a:ext cx="369887" cy="1428423"/>
          </a:xfrm>
          <a:prstGeom prst="bracketPair">
            <a:avLst>
              <a:gd name="adj" fmla="val 1805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7" name="AutoShape 141"/>
          <p:cNvSpPr>
            <a:spLocks noChangeArrowheads="1"/>
          </p:cNvSpPr>
          <p:nvPr/>
        </p:nvSpPr>
        <p:spPr bwMode="auto">
          <a:xfrm>
            <a:off x="11373298" y="1801685"/>
            <a:ext cx="369887" cy="945395"/>
          </a:xfrm>
          <a:prstGeom prst="bracketPair">
            <a:avLst>
              <a:gd name="adj" fmla="val 1805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8" name="Text Box 148"/>
          <p:cNvSpPr txBox="1">
            <a:spLocks noChangeArrowheads="1"/>
          </p:cNvSpPr>
          <p:nvPr/>
        </p:nvSpPr>
        <p:spPr bwMode="auto">
          <a:xfrm>
            <a:off x="9280866" y="1932789"/>
            <a:ext cx="5068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de-DE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de-DE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149"/>
          <p:cNvSpPr>
            <a:spLocks noChangeArrowheads="1"/>
          </p:cNvSpPr>
          <p:nvPr/>
        </p:nvSpPr>
        <p:spPr bwMode="auto">
          <a:xfrm>
            <a:off x="11095506" y="2274382"/>
            <a:ext cx="109728" cy="10972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de-DE" altLang="de-DE" sz="6600" dirty="0"/>
          </a:p>
        </p:txBody>
      </p:sp>
      <p:pic>
        <p:nvPicPr>
          <p:cNvPr id="10242" name="Picture 2" descr="http://latex.codecogs.com/png.latex?%5Cdpi%7B300%7D%20%5Chuge%20%5Cmathbf%7Bx%7D_i%5E%7Bte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298" y="3027510"/>
            <a:ext cx="563151" cy="57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latex.codecogs.com/png.latex?%5Cdpi%7B300%7D%20%5Chuge%20%5Cmathbf%7By%7D_i%5E%7Bte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268" y="3023528"/>
            <a:ext cx="571571" cy="5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70" y="1507545"/>
            <a:ext cx="2982085" cy="2160000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7122133" y="3237090"/>
            <a:ext cx="297180" cy="28956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9458020" y="3603680"/>
            <a:ext cx="1922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+mj-lt"/>
                <a:cs typeface="Tahoma" pitchFamily="34" charset="0"/>
              </a:rPr>
              <a:t>Ridge </a:t>
            </a:r>
            <a:r>
              <a:rPr lang="en-US" sz="2000" dirty="0">
                <a:latin typeface="+mj-lt"/>
                <a:cs typeface="Tahoma" pitchFamily="34" charset="0"/>
              </a:rPr>
              <a:t>R</a:t>
            </a:r>
            <a:r>
              <a:rPr lang="en-US" sz="2000" dirty="0" smtClean="0">
                <a:latin typeface="+mj-lt"/>
                <a:cs typeface="Tahoma" pitchFamily="34" charset="0"/>
              </a:rPr>
              <a:t>egression</a:t>
            </a:r>
            <a:endParaRPr lang="en-US" sz="2000" dirty="0">
              <a:latin typeface="+mj-lt"/>
              <a:cs typeface="Tahoma" pitchFamily="34" charset="0"/>
            </a:endParaRPr>
          </a:p>
        </p:txBody>
      </p:sp>
      <p:sp>
        <p:nvSpPr>
          <p:cNvPr id="93" name="Up Arrow 92"/>
          <p:cNvSpPr/>
          <p:nvPr/>
        </p:nvSpPr>
        <p:spPr>
          <a:xfrm rot="16200000">
            <a:off x="8002084" y="2579087"/>
            <a:ext cx="192024" cy="49879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4" name="Rectangle 93"/>
          <p:cNvSpPr/>
          <p:nvPr/>
        </p:nvSpPr>
        <p:spPr>
          <a:xfrm>
            <a:off x="7701510" y="2332898"/>
            <a:ext cx="92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Average</a:t>
            </a: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10246" name="Picture 6" descr="http://latex.codecogs.com/png.latex?%5Cdpi%7B300%7D%20%5Cbg_black%20%5Chuge%20%5Cmathbf%7By%7D_i%5E%7Bte%7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03" y="3057216"/>
            <a:ext cx="479953" cy="4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6423667" y="1489580"/>
            <a:ext cx="12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High-Freq.</a:t>
            </a:r>
            <a:endParaRPr lang="de-CH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69770" y="2482600"/>
            <a:ext cx="619411" cy="617680"/>
            <a:chOff x="3769770" y="2567443"/>
            <a:chExt cx="619411" cy="617680"/>
          </a:xfrm>
        </p:grpSpPr>
        <p:grpSp>
          <p:nvGrpSpPr>
            <p:cNvPr id="97" name="Group 96"/>
            <p:cNvGrpSpPr/>
            <p:nvPr/>
          </p:nvGrpSpPr>
          <p:grpSpPr>
            <a:xfrm>
              <a:off x="3769770" y="2567443"/>
              <a:ext cx="619411" cy="617680"/>
              <a:chOff x="3573448" y="2437755"/>
              <a:chExt cx="619411" cy="617680"/>
            </a:xfrm>
          </p:grpSpPr>
          <p:sp>
            <p:nvSpPr>
              <p:cNvPr id="98" name="Flowchart: Connector 97"/>
              <p:cNvSpPr/>
              <p:nvPr/>
            </p:nvSpPr>
            <p:spPr>
              <a:xfrm>
                <a:off x="3573448" y="2437755"/>
                <a:ext cx="619411" cy="61768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677532" y="2675641"/>
                <a:ext cx="398650" cy="1459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101" name="Rectangle 100"/>
            <p:cNvSpPr/>
            <p:nvPr/>
          </p:nvSpPr>
          <p:spPr>
            <a:xfrm rot="16200000">
              <a:off x="3862996" y="2808832"/>
              <a:ext cx="398650" cy="145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02" name="Up Arrow 101"/>
          <p:cNvSpPr/>
          <p:nvPr/>
        </p:nvSpPr>
        <p:spPr>
          <a:xfrm rot="5400000">
            <a:off x="4144956" y="5000668"/>
            <a:ext cx="210915" cy="447087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tangle 5"/>
          <p:cNvSpPr/>
          <p:nvPr/>
        </p:nvSpPr>
        <p:spPr>
          <a:xfrm>
            <a:off x="4026869" y="3057216"/>
            <a:ext cx="91440" cy="21746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18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3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"/>
    </mc:Choice>
    <mc:Fallback xmlns="">
      <p:transition spd="slow" advTm="3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 animBg="1"/>
      <p:bldP spid="31" grpId="0"/>
      <p:bldP spid="39" grpId="0"/>
      <p:bldP spid="73" grpId="0"/>
      <p:bldP spid="80" grpId="0" animBg="1"/>
      <p:bldP spid="82" grpId="0"/>
      <p:bldP spid="86" grpId="0" animBg="1"/>
      <p:bldP spid="87" grpId="0" animBg="1"/>
      <p:bldP spid="88" grpId="0"/>
      <p:bldP spid="89" grpId="0" animBg="1"/>
      <p:bldP spid="91" grpId="0" animBg="1"/>
      <p:bldP spid="92" grpId="0"/>
      <p:bldP spid="93" grpId="0" animBg="1"/>
      <p:bldP spid="94" grpId="0"/>
      <p:bldP spid="95" grpId="0"/>
      <p:bldP spid="10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258" y="193953"/>
            <a:ext cx="10515600" cy="1325563"/>
          </a:xfrm>
        </p:spPr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rPr>
              <a:t>Results</a:t>
            </a:r>
            <a:endParaRPr lang="de-CH" sz="4000" dirty="0">
              <a:solidFill>
                <a:srgbClr val="000000"/>
              </a:solidFill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258" y="1519516"/>
            <a:ext cx="11356086" cy="4184650"/>
          </a:xfrm>
        </p:spPr>
        <p:txBody>
          <a:bodyPr/>
          <a:lstStyle/>
          <a:p>
            <a:r>
              <a:rPr lang="de-CH" sz="2400" dirty="0" smtClean="0"/>
              <a:t>Compared with 7 competing methods on 4 datasets (1 newly collected)</a:t>
            </a:r>
          </a:p>
          <a:p>
            <a:r>
              <a:rPr lang="en-US" sz="2400" dirty="0"/>
              <a:t>Our method, yet </a:t>
            </a:r>
            <a:r>
              <a:rPr lang="en-US" sz="2400" dirty="0" smtClean="0"/>
              <a:t>simple, </a:t>
            </a:r>
            <a:r>
              <a:rPr lang="en-US" sz="2400" b="1" dirty="0" smtClean="0"/>
              <a:t>outperforms</a:t>
            </a:r>
            <a:r>
              <a:rPr lang="en-US" sz="2400" dirty="0" smtClean="0"/>
              <a:t> others consistently</a:t>
            </a:r>
            <a:endParaRPr lang="de-CH" sz="2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t="12053" r="1868" b="11912"/>
          <a:stretch/>
        </p:blipFill>
        <p:spPr>
          <a:xfrm>
            <a:off x="463776" y="3184071"/>
            <a:ext cx="11443857" cy="31601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19</a:t>
            </a:fld>
            <a:endParaRPr lang="de-CH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08581" y="2751003"/>
            <a:ext cx="8247277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250"/>
              </a:spcBef>
              <a:buClrTx/>
            </a:pPr>
            <a:r>
              <a:rPr lang="en-US" altLang="de-DE" sz="2200" dirty="0" smtClean="0">
                <a:latin typeface="+mj-lt"/>
              </a:rPr>
              <a:t>Average PSNR (dB) on Set5, Set14, BD100, and SuperTex136</a:t>
            </a:r>
          </a:p>
        </p:txBody>
      </p:sp>
    </p:spTree>
    <p:extLst>
      <p:ext uri="{BB962C8B-B14F-4D97-AF65-F5344CB8AC3E}">
        <p14:creationId xmlns:p14="http://schemas.microsoft.com/office/powerpoint/2010/main" val="12285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11"/>
    </mc:Choice>
    <mc:Fallback xmlns="">
      <p:transition spd="slow" advClick="0" advTm="41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134600" y="6324601"/>
            <a:ext cx="533400" cy="365125"/>
          </a:xfrm>
        </p:spPr>
        <p:txBody>
          <a:bodyPr/>
          <a:lstStyle/>
          <a:p>
            <a:pPr algn="ctr"/>
            <a:fld id="{7847A53A-BFBF-4100-BA39-372D35116FE8}" type="slidenum">
              <a:rPr lang="en-US" smtClean="0">
                <a:solidFill>
                  <a:schemeClr val="tx1"/>
                </a:solidFill>
              </a:rPr>
              <a:pPr algn="ctr"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51254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 Super-resolution Problem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79" y="2582830"/>
            <a:ext cx="736364" cy="1080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110902" y="2031301"/>
            <a:ext cx="4922620" cy="1933679"/>
            <a:chOff x="3380985" y="1379797"/>
            <a:chExt cx="4922620" cy="1933679"/>
          </a:xfrm>
        </p:grpSpPr>
        <p:graphicFrame>
          <p:nvGraphicFramePr>
            <p:cNvPr id="37" name="Object 18"/>
            <p:cNvGraphicFramePr>
              <a:graphicFrameLocks noChangeAspect="1"/>
            </p:cNvGraphicFramePr>
            <p:nvPr/>
          </p:nvGraphicFramePr>
          <p:xfrm>
            <a:off x="7882918" y="1493264"/>
            <a:ext cx="420687" cy="582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5" name="Equation" r:id="rId6" imgW="164880" imgH="228600" progId="Equation.DSMT4">
                    <p:embed/>
                  </p:oleObj>
                </mc:Choice>
                <mc:Fallback>
                  <p:oleObj name="Equation" r:id="rId6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2918" y="1493264"/>
                          <a:ext cx="420687" cy="582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Rounded Rectangle 37"/>
            <p:cNvSpPr/>
            <p:nvPr/>
          </p:nvSpPr>
          <p:spPr>
            <a:xfrm>
              <a:off x="4038600" y="1789476"/>
              <a:ext cx="1905000" cy="1524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5943600" y="2369820"/>
              <a:ext cx="457200" cy="350520"/>
            </a:xfrm>
            <a:prstGeom prst="rightArrow">
              <a:avLst>
                <a:gd name="adj1" fmla="val 50000"/>
                <a:gd name="adj2" fmla="val 7192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62400" y="2183517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Blur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Decimation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400800" y="2240280"/>
              <a:ext cx="609600" cy="609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3380985" y="2246875"/>
              <a:ext cx="657625" cy="603901"/>
            </a:xfrm>
            <a:prstGeom prst="rightArrow">
              <a:avLst>
                <a:gd name="adj1" fmla="val 50000"/>
                <a:gd name="adj2" fmla="val 5919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378068" y="1823281"/>
              <a:ext cx="990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+</a:t>
              </a:r>
            </a:p>
          </p:txBody>
        </p:sp>
        <p:sp>
          <p:nvSpPr>
            <p:cNvPr id="44" name="Right Arrow 43"/>
            <p:cNvSpPr/>
            <p:nvPr/>
          </p:nvSpPr>
          <p:spPr>
            <a:xfrm rot="5400000" flipV="1">
              <a:off x="6469508" y="1857807"/>
              <a:ext cx="457200" cy="350520"/>
            </a:xfrm>
            <a:prstGeom prst="rightArrow">
              <a:avLst>
                <a:gd name="adj1" fmla="val 50000"/>
                <a:gd name="adj2" fmla="val 71922"/>
              </a:avLst>
            </a:prstGeom>
            <a:solidFill>
              <a:srgbClr val="0070C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202808" y="1379797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Noise</a:t>
              </a:r>
              <a:endParaRPr lang="en-US" dirty="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6995672" y="2362200"/>
              <a:ext cx="457200" cy="350520"/>
            </a:xfrm>
            <a:prstGeom prst="rightArrow">
              <a:avLst>
                <a:gd name="adj1" fmla="val 50000"/>
                <a:gd name="adj2" fmla="val 7192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03" y="1476272"/>
            <a:ext cx="2454546" cy="36000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102370" y="4151181"/>
            <a:ext cx="6858000" cy="1972789"/>
            <a:chOff x="1329267" y="3208867"/>
            <a:chExt cx="6858000" cy="2244163"/>
          </a:xfrm>
        </p:grpSpPr>
        <p:sp>
          <p:nvSpPr>
            <p:cNvPr id="58" name="Rectangle 57"/>
            <p:cNvSpPr/>
            <p:nvPr/>
          </p:nvSpPr>
          <p:spPr>
            <a:xfrm>
              <a:off x="7907867" y="3208867"/>
              <a:ext cx="279400" cy="21505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515533" y="5071533"/>
              <a:ext cx="6654800" cy="2878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31043" y="4962871"/>
              <a:ext cx="5172588" cy="4901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ecover the HR image from the LR one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Down Arrow 60"/>
            <p:cNvSpPr/>
            <p:nvPr/>
          </p:nvSpPr>
          <p:spPr>
            <a:xfrm flipV="1">
              <a:off x="1329267" y="4420285"/>
              <a:ext cx="558800" cy="939113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934" y="1476272"/>
            <a:ext cx="2454546" cy="3600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132113" y="5233339"/>
            <a:ext cx="2307477" cy="769441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Interpolate: align coordinates </a:t>
            </a:r>
            <a:endParaRPr lang="de-CH" sz="2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27652" y="3325573"/>
            <a:ext cx="394555" cy="37440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65" y="1476272"/>
            <a:ext cx="2454546" cy="3600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5" name="TextBox 64"/>
          <p:cNvSpPr txBox="1"/>
          <p:nvPr/>
        </p:nvSpPr>
        <p:spPr>
          <a:xfrm>
            <a:off x="4145314" y="5233339"/>
            <a:ext cx="2528203" cy="7694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Super-resolution: high-freq. content</a:t>
            </a:r>
            <a:endParaRPr lang="de-CH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469277" y="3325573"/>
            <a:ext cx="394555" cy="374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7" name="TextBox 66"/>
          <p:cNvSpPr txBox="1"/>
          <p:nvPr/>
        </p:nvSpPr>
        <p:spPr>
          <a:xfrm>
            <a:off x="8577240" y="2839664"/>
            <a:ext cx="59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≈</a:t>
            </a:r>
            <a:endParaRPr lang="de-CH" sz="8000" dirty="0"/>
          </a:p>
        </p:txBody>
      </p:sp>
      <p:cxnSp>
        <p:nvCxnSpPr>
          <p:cNvPr id="8" name="Straight Connector 7"/>
          <p:cNvCxnSpPr>
            <a:endCxn id="63" idx="0"/>
          </p:cNvCxnSpPr>
          <p:nvPr/>
        </p:nvCxnSpPr>
        <p:spPr>
          <a:xfrm>
            <a:off x="2279671" y="3618005"/>
            <a:ext cx="6181" cy="161533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606640" y="3609040"/>
            <a:ext cx="13057" cy="16332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2927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12"/>
    </mc:Choice>
    <mc:Fallback xmlns="">
      <p:transition spd="slow" advTm="47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39 L 0.00091 0.4261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1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60495 0.03912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47" y="19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65313 -0.00162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" grpId="0" animBg="1"/>
      <p:bldP spid="65" grpId="0" animBg="1"/>
      <p:bldP spid="66" grpId="0" animBg="1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0178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rPr>
              <a:t>Results</a:t>
            </a:r>
            <a:endParaRPr lang="de-CH" sz="4000" dirty="0">
              <a:solidFill>
                <a:srgbClr val="000000"/>
              </a:solidFill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874" b="5131"/>
          <a:stretch/>
        </p:blipFill>
        <p:spPr>
          <a:xfrm>
            <a:off x="6558845" y="1600376"/>
            <a:ext cx="4983218" cy="3840868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90015" y="5914030"/>
            <a:ext cx="57354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j-lt"/>
              </a:rPr>
              <a:t>Be</a:t>
            </a:r>
            <a:r>
              <a:rPr lang="en-US" altLang="de-DE" sz="2400" dirty="0" smtClean="0">
                <a:latin typeface="+mj-lt"/>
              </a:rPr>
              <a:t>tter </a:t>
            </a:r>
            <a:r>
              <a:rPr lang="en-US" altLang="zh-CN" sz="2400" dirty="0" smtClean="0">
                <a:latin typeface="+mj-lt"/>
              </a:rPr>
              <a:t>results </a:t>
            </a:r>
            <a:r>
              <a:rPr lang="en-US" altLang="de-DE" sz="2400" dirty="0" smtClean="0">
                <a:latin typeface="+mj-lt"/>
              </a:rPr>
              <a:t>with more iterations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7334" y="1444977"/>
            <a:ext cx="5404974" cy="4139646"/>
            <a:chOff x="643467" y="1535289"/>
            <a:chExt cx="5404974" cy="41396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3155" t="-3902" b="4167"/>
            <a:stretch/>
          </p:blipFill>
          <p:spPr>
            <a:xfrm>
              <a:off x="643467" y="1535289"/>
              <a:ext cx="5404974" cy="39736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21505" y="5474368"/>
              <a:ext cx="2128846" cy="200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374179" y="5936608"/>
            <a:ext cx="566656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latin typeface="+mj-lt"/>
              </a:rPr>
              <a:t>Better </a:t>
            </a:r>
            <a:r>
              <a:rPr lang="en-US" altLang="zh-CN" sz="2400" dirty="0" smtClean="0">
                <a:latin typeface="+mj-lt"/>
              </a:rPr>
              <a:t>results </a:t>
            </a:r>
            <a:r>
              <a:rPr lang="en-US" altLang="de-DE" sz="2400" dirty="0" smtClean="0">
                <a:latin typeface="+mj-lt"/>
              </a:rPr>
              <a:t>with more regressors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20</a:t>
            </a:fld>
            <a:endParaRPr lang="de-CH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160579" y="2991736"/>
            <a:ext cx="130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PSNR (dB)</a:t>
            </a: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5720932" y="2991736"/>
            <a:ext cx="130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PSNR (dB)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1956709" y="5418665"/>
            <a:ext cx="367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number of iterations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7879601" y="5441244"/>
            <a:ext cx="3081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number of </a:t>
            </a:r>
            <a:r>
              <a:rPr lang="en-US" sz="2000" dirty="0" err="1"/>
              <a:t>regressors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33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29"/>
    </mc:Choice>
    <mc:Fallback xmlns="">
      <p:transition spd="slow" advClick="0" advTm="52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03" r="494" b="6159"/>
          <a:stretch/>
        </p:blipFill>
        <p:spPr>
          <a:xfrm>
            <a:off x="3125044" y="735803"/>
            <a:ext cx="6504377" cy="4558687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79744" y="5892504"/>
            <a:ext cx="720892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>
              <a:spcBef>
                <a:spcPts val="1250"/>
              </a:spcBef>
              <a:buClrTx/>
              <a:buFont typeface="Arial" panose="020B0604020202020204" pitchFamily="34" charset="0"/>
              <a:buChar char="•"/>
            </a:pPr>
            <a:r>
              <a:rPr lang="en-US" altLang="de-DE" sz="2400" dirty="0">
                <a:latin typeface="+mj-lt"/>
              </a:rPr>
              <a:t>B</a:t>
            </a:r>
            <a:r>
              <a:rPr lang="en-US" altLang="de-DE" sz="2400" dirty="0" smtClean="0">
                <a:latin typeface="+mj-lt"/>
              </a:rPr>
              <a:t>etter results with more </a:t>
            </a:r>
            <a:r>
              <a:rPr lang="en-US" altLang="zh-CN" sz="2400" dirty="0" smtClean="0">
                <a:latin typeface="+mj-lt"/>
              </a:rPr>
              <a:t>training patch pairs</a:t>
            </a:r>
            <a:endParaRPr lang="en-US" altLang="de-DE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21</a:t>
            </a:fld>
            <a:endParaRPr lang="de-CH"/>
          </a:p>
        </p:txBody>
      </p:sp>
      <p:sp>
        <p:nvSpPr>
          <p:cNvPr id="8" name="TextBox 7"/>
          <p:cNvSpPr txBox="1"/>
          <p:nvPr/>
        </p:nvSpPr>
        <p:spPr>
          <a:xfrm rot="16200000" flipH="1">
            <a:off x="2271742" y="2798172"/>
            <a:ext cx="1306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PSNR (dB)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728550" y="5269006"/>
            <a:ext cx="4020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number of training patches</a:t>
            </a:r>
            <a:endParaRPr lang="en-US" sz="20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7334" y="90178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rPr>
              <a:t>Results</a:t>
            </a:r>
            <a:endParaRPr lang="de-CH" sz="4000" dirty="0">
              <a:solidFill>
                <a:srgbClr val="000000"/>
              </a:solidFill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4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417"/>
    </mc:Choice>
    <mc:Fallback xmlns="">
      <p:transition spd="slow" advClick="0" advTm="141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22</a:t>
            </a:fld>
            <a:endParaRPr lang="de-CH"/>
          </a:p>
        </p:txBody>
      </p:sp>
      <p:sp>
        <p:nvSpPr>
          <p:cNvPr id="4" name="TextBox 3"/>
          <p:cNvSpPr txBox="1"/>
          <p:nvPr/>
        </p:nvSpPr>
        <p:spPr>
          <a:xfrm>
            <a:off x="27157" y="2325478"/>
            <a:ext cx="16933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200" dirty="0" smtClean="0"/>
          </a:p>
          <a:p>
            <a:pPr algn="ctr"/>
            <a:r>
              <a:rPr lang="en-US" altLang="zh-CN" sz="2200" dirty="0" smtClean="0"/>
              <a:t>Ground truth</a:t>
            </a:r>
          </a:p>
          <a:p>
            <a:pPr algn="ctr"/>
            <a:r>
              <a:rPr lang="en-US" altLang="zh-CN" sz="2200" dirty="0" smtClean="0"/>
              <a:t>/ PSNR  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21" y="264134"/>
            <a:ext cx="8943703" cy="59436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260071" y="3542321"/>
            <a:ext cx="1227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Factor x3</a:t>
            </a:r>
          </a:p>
        </p:txBody>
      </p:sp>
    </p:spTree>
    <p:extLst>
      <p:ext uri="{BB962C8B-B14F-4D97-AF65-F5344CB8AC3E}">
        <p14:creationId xmlns:p14="http://schemas.microsoft.com/office/powerpoint/2010/main" val="20908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20"/>
    </mc:Choice>
    <mc:Fallback xmlns="">
      <p:transition spd="slow" advClick="0" advTm="52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23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21" y="264134"/>
            <a:ext cx="8943703" cy="5943600"/>
          </a:xfrm>
          <a:prstGeom prst="rect">
            <a:avLst/>
          </a:prstGeom>
          <a:ln w="762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70582" y="2635828"/>
            <a:ext cx="1350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 err="1" smtClean="0"/>
              <a:t>Bicubic</a:t>
            </a:r>
            <a:r>
              <a:rPr lang="en-US" altLang="zh-CN" sz="2200" dirty="0" smtClean="0"/>
              <a:t> </a:t>
            </a:r>
          </a:p>
          <a:p>
            <a:pPr algn="ctr"/>
            <a:r>
              <a:rPr lang="en-US" altLang="zh-CN" sz="2200" dirty="0" smtClean="0"/>
              <a:t>/ 27.9 dB 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31849" y="3542321"/>
            <a:ext cx="1227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Factor x3</a:t>
            </a:r>
          </a:p>
        </p:txBody>
      </p:sp>
    </p:spTree>
    <p:extLst>
      <p:ext uri="{BB962C8B-B14F-4D97-AF65-F5344CB8AC3E}">
        <p14:creationId xmlns:p14="http://schemas.microsoft.com/office/powerpoint/2010/main" val="29506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43"/>
    </mc:Choice>
    <mc:Fallback xmlns="">
      <p:transition spd="slow" advClick="0" advTm="64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24</a:t>
            </a:fld>
            <a:endParaRPr lang="de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21" y="264134"/>
            <a:ext cx="8943703" cy="5943600"/>
          </a:xfrm>
          <a:prstGeom prst="rect">
            <a:avLst/>
          </a:prstGeom>
          <a:ln w="762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73805" y="2342314"/>
            <a:ext cx="1992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/>
          </a:p>
          <a:p>
            <a:pPr algn="ctr"/>
            <a:r>
              <a:rPr lang="en-US" sz="2200" dirty="0" err="1"/>
              <a:t>Zeyde</a:t>
            </a:r>
            <a:r>
              <a:rPr lang="en-US" sz="2200" dirty="0"/>
              <a:t> et al</a:t>
            </a:r>
            <a:r>
              <a:rPr lang="en-US" sz="2200" dirty="0" smtClean="0"/>
              <a:t>.  /2</a:t>
            </a:r>
            <a:r>
              <a:rPr lang="en-US" altLang="zh-CN" sz="2200" dirty="0" smtClean="0"/>
              <a:t>8.7 dB  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89893" y="3542321"/>
            <a:ext cx="1227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Factor x3</a:t>
            </a:r>
          </a:p>
        </p:txBody>
      </p:sp>
    </p:spTree>
    <p:extLst>
      <p:ext uri="{BB962C8B-B14F-4D97-AF65-F5344CB8AC3E}">
        <p14:creationId xmlns:p14="http://schemas.microsoft.com/office/powerpoint/2010/main" val="144484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63"/>
    </mc:Choice>
    <mc:Fallback xmlns="">
      <p:transition spd="slow" advClick="0" advTm="363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25</a:t>
            </a:fld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21" y="264134"/>
            <a:ext cx="8943703" cy="5943600"/>
          </a:xfrm>
          <a:prstGeom prst="rect">
            <a:avLst/>
          </a:prstGeom>
          <a:ln w="762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3805" y="2342314"/>
            <a:ext cx="1992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/>
          </a:p>
          <a:p>
            <a:pPr algn="ctr"/>
            <a:r>
              <a:rPr lang="en-US" altLang="zh-CN" sz="2200" dirty="0"/>
              <a:t>SRCNN</a:t>
            </a:r>
            <a:r>
              <a:rPr lang="en-US" sz="2200" dirty="0" smtClean="0"/>
              <a:t>  </a:t>
            </a:r>
          </a:p>
          <a:p>
            <a:pPr algn="ctr"/>
            <a:r>
              <a:rPr lang="en-US" sz="2200" dirty="0" smtClean="0"/>
              <a:t>/2</a:t>
            </a:r>
            <a:r>
              <a:rPr lang="en-US" altLang="zh-CN" sz="2200" dirty="0" smtClean="0"/>
              <a:t>9.0 dB 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89893" y="3542321"/>
            <a:ext cx="1227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Factor x3</a:t>
            </a:r>
          </a:p>
        </p:txBody>
      </p:sp>
    </p:spTree>
    <p:extLst>
      <p:ext uri="{BB962C8B-B14F-4D97-AF65-F5344CB8AC3E}">
        <p14:creationId xmlns:p14="http://schemas.microsoft.com/office/powerpoint/2010/main" val="3539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21"/>
    </mc:Choice>
    <mc:Fallback xmlns="">
      <p:transition spd="slow" advClick="0" advTm="22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26</a:t>
            </a:fld>
            <a:endParaRPr lang="de-CH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21" y="264134"/>
            <a:ext cx="8943703" cy="5943600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3805" y="2342314"/>
            <a:ext cx="1992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/>
          </a:p>
          <a:p>
            <a:pPr algn="ctr"/>
            <a:r>
              <a:rPr lang="en-US" altLang="zh-CN" sz="2200" b="1" dirty="0" smtClean="0"/>
              <a:t>JOR</a:t>
            </a:r>
            <a:endParaRPr lang="en-US" sz="2200" b="1" dirty="0" smtClean="0"/>
          </a:p>
          <a:p>
            <a:pPr algn="ctr"/>
            <a:r>
              <a:rPr lang="en-US" sz="2200" dirty="0" smtClean="0"/>
              <a:t>/2</a:t>
            </a:r>
            <a:r>
              <a:rPr lang="en-US" altLang="zh-CN" sz="2200" dirty="0" smtClean="0"/>
              <a:t>9.3 dB 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89893" y="3542321"/>
            <a:ext cx="1227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/>
              <a:t>Factor x3</a:t>
            </a:r>
          </a:p>
        </p:txBody>
      </p:sp>
    </p:spTree>
    <p:extLst>
      <p:ext uri="{BB962C8B-B14F-4D97-AF65-F5344CB8AC3E}">
        <p14:creationId xmlns:p14="http://schemas.microsoft.com/office/powerpoint/2010/main" val="127035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403"/>
    </mc:Choice>
    <mc:Fallback xmlns="">
      <p:transition spd="slow" advClick="0" advTm="40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290727"/>
            <a:ext cx="2743200" cy="365125"/>
          </a:xfrm>
        </p:spPr>
        <p:txBody>
          <a:bodyPr/>
          <a:lstStyle/>
          <a:p>
            <a:fld id="{B7DD4623-78A8-4BF8-B53B-CDA4A4D9767B}" type="slidenum">
              <a:rPr lang="de-CH" smtClean="0"/>
              <a:t>27</a:t>
            </a:fld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551958" y="142475"/>
            <a:ext cx="2586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Results: factor x4  </a:t>
            </a:r>
            <a:endParaRPr lang="en-US" sz="2200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3" y="612408"/>
            <a:ext cx="3931920" cy="566928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28" y="612408"/>
            <a:ext cx="3931920" cy="566928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0" y="612408"/>
            <a:ext cx="3931920" cy="56692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54653" y="629617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JOR </a:t>
            </a:r>
            <a:r>
              <a:rPr lang="en-US" dirty="0" smtClean="0"/>
              <a:t>/ </a:t>
            </a:r>
            <a:r>
              <a:rPr lang="en-US" altLang="zh-CN" dirty="0" smtClean="0"/>
              <a:t>32</a:t>
            </a:r>
            <a:r>
              <a:rPr lang="en-US" dirty="0" smtClean="0"/>
              <a:t>.</a:t>
            </a:r>
            <a:r>
              <a:rPr lang="en-US" altLang="zh-CN" dirty="0" smtClean="0"/>
              <a:t>3 dB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45547" y="6290727"/>
            <a:ext cx="16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SRCNN</a:t>
            </a:r>
            <a:r>
              <a:rPr lang="en-US" dirty="0" smtClean="0"/>
              <a:t>/ </a:t>
            </a:r>
            <a:r>
              <a:rPr lang="en-US" altLang="zh-CN" dirty="0" smtClean="0"/>
              <a:t>31.4 dB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68585" y="6290727"/>
            <a:ext cx="21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Ground truth / PSNR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2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76"/>
    </mc:Choice>
    <mc:Fallback xmlns="">
      <p:transition spd="slow" advClick="0" advTm="276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28</a:t>
            </a:fld>
            <a:endParaRPr lang="de-CH"/>
          </a:p>
        </p:txBody>
      </p:sp>
      <p:sp>
        <p:nvSpPr>
          <p:cNvPr id="21" name="TextBox 20"/>
          <p:cNvSpPr txBox="1"/>
          <p:nvPr/>
        </p:nvSpPr>
        <p:spPr>
          <a:xfrm>
            <a:off x="283374" y="151168"/>
            <a:ext cx="3317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Results:  factor x4  </a:t>
            </a:r>
            <a:endParaRPr lang="en-US" sz="22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1" y="603776"/>
            <a:ext cx="3783449" cy="56692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757" y="593344"/>
            <a:ext cx="3783449" cy="56692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614" y="593344"/>
            <a:ext cx="3783449" cy="56692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454653" y="629617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JOR </a:t>
            </a:r>
            <a:r>
              <a:rPr lang="en-US" dirty="0" smtClean="0"/>
              <a:t>/ </a:t>
            </a:r>
            <a:r>
              <a:rPr lang="en-US" altLang="zh-CN" dirty="0" smtClean="0"/>
              <a:t>33.7 dB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45547" y="6290727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Bicubic</a:t>
            </a:r>
            <a:r>
              <a:rPr lang="en-US" dirty="0" smtClean="0"/>
              <a:t> / </a:t>
            </a:r>
            <a:r>
              <a:rPr lang="en-US" altLang="zh-CN" dirty="0" smtClean="0"/>
              <a:t>32.8 dB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68585" y="6290727"/>
            <a:ext cx="21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Ground truth / PSNR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32"/>
    </mc:Choice>
    <mc:Fallback xmlns="">
      <p:transition spd="slow" advClick="0" advTm="23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29</a:t>
            </a:fld>
            <a:endParaRPr lang="de-CH"/>
          </a:p>
        </p:txBody>
      </p:sp>
      <p:sp>
        <p:nvSpPr>
          <p:cNvPr id="14" name="TextBox 13"/>
          <p:cNvSpPr txBox="1"/>
          <p:nvPr/>
        </p:nvSpPr>
        <p:spPr>
          <a:xfrm>
            <a:off x="6312278" y="4728411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Bicubic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12100" y="641166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JOR</a:t>
            </a:r>
            <a:r>
              <a:rPr lang="en-US" dirty="0" smtClean="0"/>
              <a:t> / 27.7 dB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37921" y="6411669"/>
            <a:ext cx="173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SRCNN / 27.1 dB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390559" y="6411669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ANR/ 26.9 dB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555849" y="3086934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Zeyde</a:t>
            </a:r>
            <a:r>
              <a:rPr lang="en-US" dirty="0" smtClean="0"/>
              <a:t> et al. / 26.7 dB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28079" y="3086934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Bicubic</a:t>
            </a:r>
            <a:r>
              <a:rPr lang="en-US" dirty="0" smtClean="0"/>
              <a:t> / 25.5 dB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043217" y="3086934"/>
            <a:ext cx="217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Ground truth / PSNR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76" y="110040"/>
            <a:ext cx="29718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86" y="110040"/>
            <a:ext cx="29718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19" y="110040"/>
            <a:ext cx="29718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76" y="3456266"/>
            <a:ext cx="2971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86" y="3456266"/>
            <a:ext cx="29718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19" y="3456266"/>
            <a:ext cx="2971800" cy="2971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9196" y="2104146"/>
            <a:ext cx="1339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Results: </a:t>
            </a:r>
          </a:p>
          <a:p>
            <a:r>
              <a:rPr lang="en-US" altLang="zh-CN" sz="2200" dirty="0" smtClean="0"/>
              <a:t>factor x4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153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38"/>
    </mc:Choice>
    <mc:Fallback xmlns="">
      <p:transition spd="slow" advClick="0" advTm="13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83" y="10909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 Image Super-resolution?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1" b="21611"/>
          <a:stretch/>
        </p:blipFill>
        <p:spPr>
          <a:xfrm>
            <a:off x="4577214" y="1855280"/>
            <a:ext cx="3670674" cy="2799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b="21611"/>
          <a:stretch/>
        </p:blipFill>
        <p:spPr>
          <a:xfrm>
            <a:off x="704086" y="1850707"/>
            <a:ext cx="3707846" cy="2808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086" y="4809743"/>
            <a:ext cx="334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kitten made out of legos? They aren’t cuddly at all!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926" y="4809742"/>
            <a:ext cx="397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kitten is adorable! I want to adopt her and give her a good home!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3170" y="2146790"/>
            <a:ext cx="3460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(1) For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ood visual quality</a:t>
            </a:r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4181" y="6329672"/>
            <a:ext cx="4383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500" dirty="0" smtClean="0"/>
              <a:t>Image </a:t>
            </a:r>
            <a:r>
              <a:rPr lang="de-CH" sz="1500" dirty="0" err="1" smtClean="0"/>
              <a:t>source</a:t>
            </a:r>
            <a:r>
              <a:rPr lang="de-CH" sz="1500" dirty="0" smtClean="0"/>
              <a:t>: http</a:t>
            </a:r>
            <a:r>
              <a:rPr lang="de-CH" sz="1500" dirty="0"/>
              <a:t>://info.universalprinting.com/blog/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3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8591"/>
    </mc:Choice>
    <mc:Fallback xmlns="">
      <p:transition advTm="48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rPr>
              <a:t>Conclusion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43953" y="1840027"/>
            <a:ext cx="11356086" cy="1025721"/>
          </a:xfrm>
        </p:spPr>
        <p:txBody>
          <a:bodyPr/>
          <a:lstStyle/>
          <a:p>
            <a:r>
              <a:rPr lang="de-CH" dirty="0" smtClean="0"/>
              <a:t>A new method by </a:t>
            </a:r>
            <a:r>
              <a:rPr lang="de-CH" dirty="0"/>
              <a:t>jointly </a:t>
            </a:r>
            <a:r>
              <a:rPr lang="de-CH" dirty="0" smtClean="0"/>
              <a:t>optimizing regressors </a:t>
            </a:r>
            <a:r>
              <a:rPr lang="en-US" altLang="zh-CN" dirty="0" smtClean="0"/>
              <a:t>with the ultimate goal of ISR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3953" y="2350646"/>
            <a:ext cx="11356086" cy="1344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 smtClean="0"/>
          </a:p>
          <a:p>
            <a:r>
              <a:rPr lang="de-CH" dirty="0" smtClean="0"/>
              <a:t>The method</a:t>
            </a:r>
            <a:r>
              <a:rPr lang="en-US" dirty="0" smtClean="0"/>
              <a:t>, </a:t>
            </a:r>
            <a:r>
              <a:rPr lang="de-CH" dirty="0"/>
              <a:t>yet </a:t>
            </a:r>
            <a:r>
              <a:rPr lang="de-CH" dirty="0" smtClean="0"/>
              <a:t>simple, outperforms competing methods</a:t>
            </a:r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3953" y="3428443"/>
            <a:ext cx="11356086" cy="132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The code is available at </a:t>
            </a:r>
            <a:r>
              <a:rPr lang="de-CH" dirty="0" smtClean="0">
                <a:hlinkClick r:id="rId3"/>
              </a:rPr>
              <a:t>www.vision.ee.ethz.ch/~daid/JOR</a:t>
            </a:r>
            <a:endParaRPr lang="de-CH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3953" y="4482248"/>
            <a:ext cx="11356086" cy="1542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A new dataset, 136 textures evaluating texture recovery ability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30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7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86"/>
    </mc:Choice>
    <mc:Fallback xmlns="">
      <p:transition spd="slow" advClick="0" advTm="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466" y="4317918"/>
            <a:ext cx="10515600" cy="1325563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rPr>
              <a:t>Thanks for your attention!    </a:t>
            </a:r>
            <a:endParaRPr lang="de-CH" dirty="0">
              <a:solidFill>
                <a:srgbClr val="000000"/>
              </a:solidFill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0884"/>
          <a:stretch/>
        </p:blipFill>
        <p:spPr>
          <a:xfrm>
            <a:off x="112889" y="1530298"/>
            <a:ext cx="12079111" cy="2202659"/>
          </a:xfrm>
          <a:prstGeom prst="rect">
            <a:avLst/>
          </a:prstGeom>
        </p:spPr>
      </p:pic>
      <p:pic>
        <p:nvPicPr>
          <p:cNvPr id="11" name="Picture 12" descr="eth_o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6" y="218039"/>
            <a:ext cx="2654793" cy="73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52" y="230395"/>
            <a:ext cx="3033019" cy="73965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64198" y="52172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rPr>
              <a:t>  Questions? </a:t>
            </a:r>
            <a:endParaRPr lang="de-CH" dirty="0">
              <a:solidFill>
                <a:srgbClr val="000000"/>
              </a:solidFill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31</a:t>
            </a:fld>
            <a:endParaRPr lang="de-CH"/>
          </a:p>
        </p:txBody>
      </p:sp>
      <p:sp>
        <p:nvSpPr>
          <p:cNvPr id="17" name="TextBox 16"/>
          <p:cNvSpPr txBox="1"/>
          <p:nvPr/>
        </p:nvSpPr>
        <p:spPr>
          <a:xfrm>
            <a:off x="9982200" y="376990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JOR</a:t>
            </a:r>
            <a:r>
              <a:rPr lang="en-US" dirty="0" smtClean="0"/>
              <a:t> / </a:t>
            </a:r>
            <a:r>
              <a:rPr lang="en-US" altLang="zh-CN" dirty="0" smtClean="0"/>
              <a:t>34.0 </a:t>
            </a:r>
            <a:r>
              <a:rPr lang="en-US" dirty="0" smtClean="0"/>
              <a:t>dB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00041" y="3769906"/>
            <a:ext cx="1739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SRCNN / </a:t>
            </a:r>
            <a:r>
              <a:rPr lang="en-US" altLang="zh-CN" dirty="0" smtClean="0"/>
              <a:t>33.3</a:t>
            </a:r>
            <a:r>
              <a:rPr lang="en-US" dirty="0" smtClean="0"/>
              <a:t> dB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63183" y="3752359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Bicubic</a:t>
            </a:r>
            <a:r>
              <a:rPr lang="en-US" dirty="0" smtClean="0"/>
              <a:t> / </a:t>
            </a:r>
            <a:r>
              <a:rPr lang="en-US" altLang="zh-CN" dirty="0" smtClean="0"/>
              <a:t>31.2</a:t>
            </a:r>
            <a:r>
              <a:rPr lang="en-US" dirty="0" smtClean="0"/>
              <a:t> dB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3293" y="3759472"/>
            <a:ext cx="217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Ground truth / PSNR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6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61"/>
    </mc:Choice>
    <mc:Fallback xmlns="">
      <p:transition spd="slow" advClick="0" advTm="196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rPr>
              <a:t>Reference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90688"/>
            <a:ext cx="8879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Dai, D., R. </a:t>
            </a:r>
            <a:r>
              <a:rPr lang="de-CH" dirty="0" err="1"/>
              <a:t>Timofte</a:t>
            </a:r>
            <a:r>
              <a:rPr lang="de-CH" dirty="0"/>
              <a:t>, </a:t>
            </a:r>
            <a:r>
              <a:rPr lang="de-CH" dirty="0" err="1"/>
              <a:t>and</a:t>
            </a:r>
            <a:r>
              <a:rPr lang="de-CH" dirty="0"/>
              <a:t> L. Van </a:t>
            </a:r>
            <a:r>
              <a:rPr lang="de-CH" dirty="0" err="1"/>
              <a:t>Gool</a:t>
            </a:r>
            <a:r>
              <a:rPr lang="de-CH" dirty="0"/>
              <a:t>. "</a:t>
            </a:r>
            <a:r>
              <a:rPr lang="de-CH" dirty="0" err="1"/>
              <a:t>Jointly</a:t>
            </a:r>
            <a:r>
              <a:rPr lang="de-CH" dirty="0"/>
              <a:t> </a:t>
            </a:r>
            <a:r>
              <a:rPr lang="de-CH" dirty="0" err="1"/>
              <a:t>optimized</a:t>
            </a:r>
            <a:r>
              <a:rPr lang="de-CH" dirty="0"/>
              <a:t> </a:t>
            </a:r>
            <a:r>
              <a:rPr lang="de-CH" dirty="0" err="1"/>
              <a:t>regressors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image</a:t>
            </a:r>
            <a:r>
              <a:rPr lang="de-CH" dirty="0"/>
              <a:t> super-resolution." In </a:t>
            </a:r>
            <a:r>
              <a:rPr lang="de-CH" dirty="0" err="1"/>
              <a:t>Eurographics</a:t>
            </a:r>
            <a:r>
              <a:rPr lang="de-CH" dirty="0"/>
              <a:t>, </a:t>
            </a:r>
            <a:r>
              <a:rPr lang="de-CH" dirty="0" smtClean="0"/>
              <a:t>2015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77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473"/>
    </mc:Choice>
    <mc:Fallback xmlns="">
      <p:transition spd="slow" advClick="0" advTm="14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7656" y="5355006"/>
            <a:ext cx="159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Low-resolution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78267" y="5367038"/>
            <a:ext cx="2429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Super-resolution result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2" y="4137731"/>
            <a:ext cx="2702770" cy="115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383" y="4137731"/>
            <a:ext cx="2702769" cy="1152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98997" y="1690688"/>
            <a:ext cx="3413887" cy="2177224"/>
            <a:chOff x="3158490" y="1690688"/>
            <a:chExt cx="3413887" cy="21772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490" y="1690688"/>
              <a:ext cx="3413887" cy="217722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573883" y="3191256"/>
              <a:ext cx="363877" cy="2103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207522" y="1690688"/>
            <a:ext cx="5803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 Pre-processing component for other computer vision systems, such as recognition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Features &amp; models are often trained with images of normal resolution </a:t>
            </a:r>
            <a:endParaRPr lang="de-CH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1383" y="10909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Why Image Super-resolution?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143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423"/>
    </mc:Choice>
    <mc:Fallback xmlns="">
      <p:transition advTm="3642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71608" y="120229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r>
              <a:rPr lang="en-US" altLang="de-DE" sz="4000" dirty="0"/>
              <a:t>Example-based approaches</a:t>
            </a:r>
            <a:endParaRPr lang="de-CH" sz="40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950614" y="4964163"/>
            <a:ext cx="4382372" cy="775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88085" y="3494709"/>
            <a:ext cx="1918538" cy="2085958"/>
            <a:chOff x="40026" y="3494709"/>
            <a:chExt cx="1918538" cy="2085958"/>
          </a:xfrm>
        </p:grpSpPr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40026" y="5337394"/>
              <a:ext cx="1918538" cy="24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lnSpc>
                  <a:spcPts val="1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en-US" altLang="de-DE" dirty="0" smtClean="0"/>
                <a:t>Input</a:t>
              </a:r>
              <a:endParaRPr lang="en-US" altLang="de-DE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39" y="3494709"/>
              <a:ext cx="1142112" cy="1718607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818278" y="2372763"/>
            <a:ext cx="1918538" cy="3228006"/>
            <a:chOff x="6903121" y="2372763"/>
            <a:chExt cx="1918538" cy="3228006"/>
          </a:xfrm>
        </p:grpSpPr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6903121" y="5357496"/>
              <a:ext cx="1918538" cy="24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lnSpc>
                  <a:spcPts val="1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en-US" altLang="de-DE" dirty="0" smtClean="0"/>
                <a:t>Output</a:t>
              </a:r>
              <a:endParaRPr lang="en-US" altLang="de-DE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735" y="2372763"/>
              <a:ext cx="1913924" cy="2880000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2209181" y="2944869"/>
            <a:ext cx="3699595" cy="1543661"/>
            <a:chOff x="2015148" y="3355351"/>
            <a:chExt cx="3699595" cy="15436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736" y="3588966"/>
              <a:ext cx="1129527" cy="1129527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5148" y="4221529"/>
              <a:ext cx="496964" cy="496964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892" y="3355351"/>
              <a:ext cx="1025851" cy="1543661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247" y="3937098"/>
              <a:ext cx="538076" cy="809676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2915515" y="4696350"/>
            <a:ext cx="2273841" cy="24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</a:pPr>
            <a:r>
              <a:rPr lang="en-US" altLang="de-DE" sz="2000" dirty="0"/>
              <a:t>Training examples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46" y="3428090"/>
            <a:ext cx="361950" cy="98107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9"/>
          <a:stretch/>
        </p:blipFill>
        <p:spPr>
          <a:xfrm>
            <a:off x="5910819" y="3479956"/>
            <a:ext cx="453754" cy="98107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63" y="4234785"/>
            <a:ext cx="943965" cy="206077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916088" y="2359399"/>
            <a:ext cx="2587398" cy="3941562"/>
            <a:chOff x="9000931" y="2359399"/>
            <a:chExt cx="2587398" cy="3941562"/>
          </a:xfrm>
        </p:grpSpPr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9669791" y="5357497"/>
              <a:ext cx="1918538" cy="943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lnSpc>
                  <a:spcPts val="1000"/>
                </a:lnSpc>
                <a:spcBef>
                  <a:spcPts val="1250"/>
                </a:spcBef>
              </a:pPr>
              <a:r>
                <a:rPr lang="en-US" altLang="de-DE" sz="2000" dirty="0"/>
                <a:t>Ground truth</a:t>
              </a:r>
            </a:p>
            <a:p>
              <a:pPr algn="ctr">
                <a:spcBef>
                  <a:spcPts val="1250"/>
                </a:spcBef>
                <a:buClrTx/>
                <a:buFontTx/>
                <a:buNone/>
              </a:pPr>
              <a:r>
                <a:rPr lang="en-US" altLang="de-DE" u="sng" dirty="0" smtClean="0"/>
                <a:t>Not available during testing</a:t>
              </a:r>
              <a:endParaRPr lang="en-US" altLang="de-DE" u="sng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9791" y="2359399"/>
              <a:ext cx="1913924" cy="28800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931" y="3811047"/>
              <a:ext cx="422397" cy="271541"/>
            </a:xfrm>
            <a:prstGeom prst="rect">
              <a:avLst/>
            </a:prstGeom>
          </p:spPr>
        </p:pic>
      </p:grp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252313" y="5942309"/>
            <a:ext cx="3600244" cy="2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  <a:buClrTx/>
              <a:buFontTx/>
              <a:buNone/>
            </a:pPr>
            <a:r>
              <a:rPr lang="en-US" altLang="de-DE" dirty="0"/>
              <a:t>Highly ill-posed problem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9227" y="2839453"/>
            <a:ext cx="4764505" cy="23381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308532" y="2484796"/>
            <a:ext cx="3600244" cy="24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  <a:buClrTx/>
              <a:buFontTx/>
              <a:buNone/>
            </a:pPr>
            <a:r>
              <a:rPr lang="en-US" altLang="de-DE" sz="2000" dirty="0"/>
              <a:t>Core part: learning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5</a:t>
            </a:fld>
            <a:endParaRPr lang="de-C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64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68"/>
    </mc:Choice>
    <mc:Fallback xmlns="">
      <p:transition spd="slow" advTm="90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71608" y="120229"/>
            <a:ext cx="94722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de-DE" sz="4000" dirty="0"/>
              <a:t>Core idea – patch enhancement </a:t>
            </a: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479769" y="5465486"/>
            <a:ext cx="1918538" cy="2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  <a:buClrTx/>
              <a:buFontTx/>
              <a:buNone/>
            </a:pPr>
            <a:r>
              <a:rPr lang="en-US" altLang="de-DE" dirty="0" smtClean="0"/>
              <a:t>Input</a:t>
            </a:r>
            <a:endParaRPr lang="en-US" altLang="de-DE" dirty="0"/>
          </a:p>
        </p:txBody>
      </p:sp>
      <p:sp>
        <p:nvSpPr>
          <p:cNvPr id="3" name="Rectangle 2"/>
          <p:cNvSpPr/>
          <p:nvPr/>
        </p:nvSpPr>
        <p:spPr>
          <a:xfrm>
            <a:off x="971608" y="1293999"/>
            <a:ext cx="7638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2200" dirty="0" smtClean="0"/>
              <a:t>Learning transformation function for small patches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de-DE" sz="2200" dirty="0" smtClean="0"/>
              <a:t>Less complex, tractable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de-DE" sz="2200" dirty="0" smtClean="0"/>
              <a:t>Better chance to find similar patterns from exemplars</a:t>
            </a:r>
            <a:endParaRPr lang="en-US" altLang="de-DE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29" y="4135316"/>
            <a:ext cx="1403318" cy="1142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19" y="2636717"/>
            <a:ext cx="3276600" cy="2667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66" y="2636717"/>
            <a:ext cx="3277336" cy="266760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3187766" y="2636717"/>
            <a:ext cx="297180" cy="289560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724519" y="2636717"/>
            <a:ext cx="297180" cy="28956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72962" y="4454174"/>
            <a:ext cx="80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+mj-lt"/>
                <a:cs typeface="Tahoma" pitchFamily="34" charset="0"/>
              </a:rPr>
              <a:t>Interp.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308098" y="4888350"/>
            <a:ext cx="731870" cy="89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606009" y="4135316"/>
            <a:ext cx="979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Patch </a:t>
            </a:r>
          </a:p>
          <a:p>
            <a:pPr algn="ctr"/>
            <a:r>
              <a:rPr lang="en-US" dirty="0">
                <a:latin typeface="+mj-lt"/>
                <a:cs typeface="Tahoma" pitchFamily="34" charset="0"/>
              </a:rPr>
              <a:t>e</a:t>
            </a:r>
            <a:r>
              <a:rPr lang="en-US" dirty="0" smtClean="0">
                <a:latin typeface="+mj-lt"/>
                <a:cs typeface="Tahoma" pitchFamily="34" charset="0"/>
              </a:rPr>
              <a:t>nhance</a:t>
            </a:r>
            <a:endParaRPr lang="en-US" dirty="0">
              <a:latin typeface="+mj-lt"/>
              <a:cs typeface="Tahoma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51733" y="4814541"/>
            <a:ext cx="731870" cy="89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8619027" y="5465486"/>
            <a:ext cx="1918538" cy="2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  <a:buClrTx/>
              <a:buFontTx/>
              <a:buNone/>
            </a:pPr>
            <a:r>
              <a:rPr lang="en-US" altLang="de-DE" dirty="0" smtClean="0"/>
              <a:t>Output</a:t>
            </a:r>
            <a:endParaRPr lang="en-US" altLang="de-DE" dirty="0"/>
          </a:p>
        </p:txBody>
      </p:sp>
      <p:sp>
        <p:nvSpPr>
          <p:cNvPr id="66" name="Rectangle 65"/>
          <p:cNvSpPr/>
          <p:nvPr/>
        </p:nvSpPr>
        <p:spPr>
          <a:xfrm>
            <a:off x="6543302" y="4849478"/>
            <a:ext cx="111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&amp; average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699304" y="5573150"/>
            <a:ext cx="2671237" cy="1146033"/>
            <a:chOff x="5699304" y="5482838"/>
            <a:chExt cx="2671237" cy="114603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371" y="5482838"/>
              <a:ext cx="747170" cy="72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cxnSp>
          <p:nvCxnSpPr>
            <p:cNvPr id="64" name="Straight Arrow Connector 63"/>
            <p:cNvCxnSpPr/>
            <p:nvPr/>
          </p:nvCxnSpPr>
          <p:spPr>
            <a:xfrm>
              <a:off x="6751733" y="5769596"/>
              <a:ext cx="731870" cy="896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312" y="6315671"/>
              <a:ext cx="381287" cy="3132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699304" y="5496810"/>
              <a:ext cx="747170" cy="1132061"/>
              <a:chOff x="5699304" y="5496810"/>
              <a:chExt cx="747170" cy="1132061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99304" y="5496810"/>
                <a:ext cx="747170" cy="720000"/>
              </a:xfrm>
              <a:prstGeom prst="rect">
                <a:avLst/>
              </a:prstGeom>
              <a:ln w="19050">
                <a:solidFill>
                  <a:srgbClr val="00B050"/>
                </a:solidFill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9318" y="6314603"/>
                <a:ext cx="387142" cy="314268"/>
              </a:xfrm>
              <a:prstGeom prst="rect">
                <a:avLst/>
              </a:prstGeom>
            </p:spPr>
          </p:pic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6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8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19"/>
    </mc:Choice>
    <mc:Fallback xmlns="">
      <p:transition spd="slow" advTm="84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23945 4.44444E-6 L 0.23945 0.01875 L 0.00052 0.01875 L 0.00052 0.03611 L 0.23945 0.03611 L 0.23945 0.06111 L 0.00312 0.05925 L 0.00312 0.0787 L 0.23828 0.08472 L 0.23893 0.10416 L 0.00416 0.10162 L 0.00469 0.12222 L 0.23893 0.12546 L 0.23828 0.15 L 0.00547 0.14467 L 0.00651 0.16944 L 0.23945 0.17523 L 0.24192 0.19976 L 0.00599 0.19537 L 0.00469 0.21412 L 0.23893 0.21875 L 0.23893 0.24189 L 0.00469 0.23958 L 0.00469 0.25995 L 0.23997 0.26365 L 0.23997 0.28356 L 0.00351 0.28171 L 0.00351 0.30648 L 0.23711 0.3081 L 0.23828 0.32523 L 0.00729 0.32384 L 0.00547 0.34074 L 0.24323 0.34259 " pathEditMode="relative" rAng="0" ptsTypes="AAAAAAAAAAAAAAAAAAAAAAAAAAAAAAAA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61" y="17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3868 4.44444E-6 L 0.23868 0.01898 L 0.00065 0.01898 L 0.00065 0.03657 L 0.23868 0.03657 L 0.23868 0.06157 L 0.00313 0.05972 L 0.00313 0.07893 L 0.23737 0.08495 L 0.23815 0.10463 L 0.0043 0.10231 L 0.00482 0.12268 L 0.23815 0.12615 L 0.23737 0.15069 L 0.00547 0.14537 L 0.00651 0.17013 L 0.23868 0.17592 L 0.24102 0.20069 L 0.00599 0.19629 L 0.00482 0.21504 L 0.23815 0.21967 L 0.23815 0.24305 L 0.00482 0.2405 L 0.00482 0.26111 L 0.23933 0.26504 L 0.23933 0.28472 L 0.00365 0.28287 L 0.00365 0.30787 L 0.23633 0.30925 L 0.23737 0.32662 L 0.00729 0.32546 L 0.00547 0.34213 L 0.24232 0.34398 " pathEditMode="relative" rAng="0" ptsTypes="AAAAAAAAAAAAAAAAAAAAAAAAAAAAAAAA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71608" y="120229"/>
            <a:ext cx="94722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de-DE" sz="4000" dirty="0"/>
              <a:t>Training data</a:t>
            </a: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7726062" y="4933771"/>
            <a:ext cx="1918538" cy="2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  <a:buClrTx/>
              <a:buFontTx/>
              <a:buNone/>
            </a:pPr>
            <a:r>
              <a:rPr lang="en-US" altLang="de-DE" dirty="0" smtClean="0"/>
              <a:t>LR images</a:t>
            </a:r>
            <a:endParaRPr lang="en-US" altLang="de-DE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86" y="1535743"/>
            <a:ext cx="2520000" cy="252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94" y="1535743"/>
            <a:ext cx="2520000" cy="252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87" y="1799879"/>
            <a:ext cx="2520000" cy="25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00" y="1799879"/>
            <a:ext cx="2520000" cy="252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23" y="2245249"/>
            <a:ext cx="2520000" cy="252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33" y="2245249"/>
            <a:ext cx="2520000" cy="2520000"/>
          </a:xfrm>
          <a:prstGeom prst="rect">
            <a:avLst/>
          </a:prstGeom>
        </p:spPr>
      </p:pic>
      <p:sp>
        <p:nvSpPr>
          <p:cNvPr id="36" name="Text Box 2"/>
          <p:cNvSpPr txBox="1">
            <a:spLocks noChangeArrowheads="1"/>
          </p:cNvSpPr>
          <p:nvPr/>
        </p:nvSpPr>
        <p:spPr bwMode="auto">
          <a:xfrm rot="2789228">
            <a:off x="6881825" y="4431790"/>
            <a:ext cx="1037916" cy="2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  <a:buClrTx/>
              <a:buFontTx/>
              <a:buNone/>
            </a:pPr>
            <a:r>
              <a:rPr lang="en-US" altLang="de-DE" sz="2800" dirty="0" smtClean="0"/>
              <a:t>…</a:t>
            </a:r>
            <a:endParaRPr lang="en-US" altLang="de-DE" sz="2800" dirty="0"/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 rot="2789228">
            <a:off x="2802181" y="4457813"/>
            <a:ext cx="1037916" cy="222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  <a:buClrTx/>
              <a:buFontTx/>
              <a:buNone/>
            </a:pPr>
            <a:r>
              <a:rPr lang="en-US" altLang="de-DE" sz="2800" dirty="0" smtClean="0"/>
              <a:t>…</a:t>
            </a:r>
            <a:endParaRPr lang="en-US" altLang="de-DE" sz="2800" dirty="0"/>
          </a:p>
        </p:txBody>
      </p:sp>
      <p:sp>
        <p:nvSpPr>
          <p:cNvPr id="41" name="Rectangle 40"/>
          <p:cNvSpPr/>
          <p:nvPr/>
        </p:nvSpPr>
        <p:spPr>
          <a:xfrm>
            <a:off x="7638359" y="2246457"/>
            <a:ext cx="297180" cy="289560"/>
          </a:xfrm>
          <a:prstGeom prst="rect">
            <a:avLst/>
          </a:prstGeom>
          <a:solidFill>
            <a:srgbClr val="00B050">
              <a:alpha val="25882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3538119" y="2279917"/>
            <a:ext cx="297180" cy="28956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656560" y="907649"/>
            <a:ext cx="42708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Training pairs (easy to create)</a:t>
            </a:r>
            <a:endParaRPr lang="he-I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538119" y="4933771"/>
            <a:ext cx="1918538" cy="2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ts val="1000"/>
              </a:lnSpc>
              <a:spcBef>
                <a:spcPts val="1250"/>
              </a:spcBef>
              <a:buClrTx/>
              <a:buFontTx/>
              <a:buNone/>
            </a:pPr>
            <a:r>
              <a:rPr lang="en-US" altLang="de-DE" dirty="0"/>
              <a:t>H</a:t>
            </a:r>
            <a:r>
              <a:rPr lang="en-US" altLang="de-DE" dirty="0" smtClean="0"/>
              <a:t>R images</a:t>
            </a:r>
            <a:endParaRPr lang="en-US" altLang="de-DE" dirty="0"/>
          </a:p>
        </p:txBody>
      </p:sp>
      <p:sp>
        <p:nvSpPr>
          <p:cNvPr id="56" name="TextBox 55"/>
          <p:cNvSpPr txBox="1"/>
          <p:nvPr/>
        </p:nvSpPr>
        <p:spPr>
          <a:xfrm>
            <a:off x="114299" y="5612134"/>
            <a:ext cx="17009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Matching</a:t>
            </a:r>
          </a:p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patch-pairs</a:t>
            </a:r>
            <a:endParaRPr lang="he-I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971674" y="5386390"/>
            <a:ext cx="2726842" cy="1173345"/>
            <a:chOff x="3298409" y="5427396"/>
            <a:chExt cx="2618886" cy="104057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09" y="6044105"/>
              <a:ext cx="438150" cy="4191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409" y="5427396"/>
              <a:ext cx="438150" cy="4191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252" y="6039342"/>
              <a:ext cx="419100" cy="4286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252" y="5433957"/>
              <a:ext cx="419100" cy="428625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15" y="6026968"/>
              <a:ext cx="419100" cy="4191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315" y="5433957"/>
              <a:ext cx="419100" cy="4191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195" y="6026968"/>
              <a:ext cx="419100" cy="40005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872" y="5443482"/>
              <a:ext cx="419100" cy="400050"/>
            </a:xfrm>
            <a:prstGeom prst="rect">
              <a:avLst/>
            </a:prstGeom>
          </p:spPr>
        </p:pic>
        <p:sp>
          <p:nvSpPr>
            <p:cNvPr id="68" name="Text Box 2"/>
            <p:cNvSpPr txBox="1">
              <a:spLocks noChangeArrowheads="1"/>
            </p:cNvSpPr>
            <p:nvPr/>
          </p:nvSpPr>
          <p:spPr bwMode="auto">
            <a:xfrm>
              <a:off x="4996419" y="5804214"/>
              <a:ext cx="429550" cy="25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lnSpc>
                  <a:spcPts val="1000"/>
                </a:lnSpc>
                <a:spcBef>
                  <a:spcPts val="1250"/>
                </a:spcBef>
                <a:buClrTx/>
                <a:buFontTx/>
                <a:buNone/>
              </a:pPr>
              <a:r>
                <a:rPr lang="en-US" altLang="de-DE" sz="3200" b="1" dirty="0" smtClean="0"/>
                <a:t>…</a:t>
              </a:r>
              <a:endParaRPr lang="en-US" altLang="de-DE" sz="3200" b="1" dirty="0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63" y="5485321"/>
            <a:ext cx="361950" cy="981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9"/>
          <a:stretch/>
        </p:blipFill>
        <p:spPr>
          <a:xfrm>
            <a:off x="4659966" y="5488170"/>
            <a:ext cx="453754" cy="9810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10438635" y="5786808"/>
            <a:ext cx="113424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Learning</a:t>
            </a:r>
            <a:endParaRPr lang="he-I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5069534" y="5427555"/>
            <a:ext cx="4800885" cy="1143583"/>
            <a:chOff x="5069534" y="5427555"/>
            <a:chExt cx="4800885" cy="1143583"/>
          </a:xfrm>
        </p:grpSpPr>
        <p:grpSp>
          <p:nvGrpSpPr>
            <p:cNvPr id="89" name="Group 88"/>
            <p:cNvGrpSpPr/>
            <p:nvPr/>
          </p:nvGrpSpPr>
          <p:grpSpPr>
            <a:xfrm>
              <a:off x="5069534" y="5458832"/>
              <a:ext cx="3513741" cy="1024588"/>
              <a:chOff x="5069534" y="5458832"/>
              <a:chExt cx="3513741" cy="1024588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5554410" y="5458832"/>
                <a:ext cx="2535653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Feature Extraction (LR)</a:t>
                </a:r>
                <a:endParaRPr lang="he-IL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538311" y="6114088"/>
                <a:ext cx="2614775" cy="369332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Feature Extraction (HR)</a:t>
                </a:r>
                <a:endParaRPr lang="he-IL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5" name="Right Arrow 84"/>
              <p:cNvSpPr/>
              <p:nvPr/>
            </p:nvSpPr>
            <p:spPr>
              <a:xfrm>
                <a:off x="5069534" y="5540601"/>
                <a:ext cx="372310" cy="1583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6" name="Right Arrow 85"/>
              <p:cNvSpPr/>
              <p:nvPr/>
            </p:nvSpPr>
            <p:spPr>
              <a:xfrm>
                <a:off x="5069534" y="6251832"/>
                <a:ext cx="372310" cy="1583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7" name="Right Arrow 86"/>
              <p:cNvSpPr/>
              <p:nvPr/>
            </p:nvSpPr>
            <p:spPr>
              <a:xfrm>
                <a:off x="8189757" y="5550897"/>
                <a:ext cx="372310" cy="1583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8" name="Right Arrow 87"/>
              <p:cNvSpPr/>
              <p:nvPr/>
            </p:nvSpPr>
            <p:spPr>
              <a:xfrm>
                <a:off x="8210965" y="6258465"/>
                <a:ext cx="372310" cy="1583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242" y="5427555"/>
              <a:ext cx="1196177" cy="1143583"/>
            </a:xfrm>
            <a:prstGeom prst="rect">
              <a:avLst/>
            </a:prstGeom>
          </p:spPr>
        </p:pic>
      </p:grpSp>
      <p:sp>
        <p:nvSpPr>
          <p:cNvPr id="42" name="Right Arrow 41"/>
          <p:cNvSpPr/>
          <p:nvPr/>
        </p:nvSpPr>
        <p:spPr>
          <a:xfrm>
            <a:off x="9870419" y="5892295"/>
            <a:ext cx="372310" cy="158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7</a:t>
            </a:fld>
            <a:endParaRPr lang="de-CH"/>
          </a:p>
        </p:txBody>
      </p:sp>
      <p:sp>
        <p:nvSpPr>
          <p:cNvPr id="6" name="Right Arrow 5"/>
          <p:cNvSpPr/>
          <p:nvPr/>
        </p:nvSpPr>
        <p:spPr>
          <a:xfrm>
            <a:off x="6265333" y="3183467"/>
            <a:ext cx="383823" cy="321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34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30"/>
    </mc:Choice>
    <mc:Fallback xmlns="">
      <p:transition spd="slow" advTm="54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1852 L 0.17839 0.01852 L 0.17839 0.03449 L -0.00573 0.03449 L -0.00573 0.04931 L 0.17839 0.04931 L 0.17839 0.07153 L -0.00377 0.06991 L -0.00377 0.08704 L 0.17722 0.09213 L 0.17787 0.10926 L -0.00299 0.10695 L -0.0026 0.12523 L 0.17787 0.12801 L 0.17722 0.14977 L -0.00182 0.14514 L -0.00104 0.16713 L 0.17839 0.17199 L 0.18021 0.19352 L -0.00143 0.18935 L -0.0026 0.20625 L 0.17787 0.21019 L 0.17787 0.23079 L -0.0026 0.22847 L -0.0026 0.24607 L 0.17878 0.24954 L 0.17878 0.26713 L -0.00338 0.26551 L -0.00338 0.2875 L 0.17656 0.28866 L 0.17722 0.30417 L -0.00052 0.30255 L -0.00182 0.31736 L 0.18164 0.31968 " pathEditMode="relative" rAng="0" ptsTypes="AAAAAAAAAAAAAAAAAAAAAAAAAAAAAAAAAA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50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17956 -2.22222E-6 L 0.17956 0.0169 L -3.75E-6 0.0169 L -3.75E-6 0.03334 L 0.17956 0.03334 L 0.17956 0.05718 L 0.00196 0.05533 L 0.00196 0.07408 L 0.17865 0.0794 L 0.17917 0.09769 L 0.00274 0.09537 L 0.003 0.11505 L 0.17917 0.11806 L 0.17865 0.14144 L 0.00365 0.13634 L 0.00456 0.15996 L 0.17956 0.16528 L 0.18125 0.18843 L 0.00404 0.18403 L 0.003 0.20232 L 0.17917 0.20648 L 0.17917 0.22847 L 0.003 0.22593 L 0.003 0.24514 L 0.17982 0.24884 L 0.17982 0.26783 L 0.00235 0.26597 L 0.00235 0.28959 L 0.17774 0.29074 L 0.17865 0.30718 L 0.00521 0.30602 L 0.00365 0.32199 L 0.18269 0.32431 " pathEditMode="relative" rAng="0" ptsTypes="AAAAAAAAAAAAAAAAAAAAAAAAAAAAAAAAAA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50" grpId="0" animBg="1"/>
      <p:bldP spid="50" grpId="1" animBg="1"/>
      <p:bldP spid="56" grpId="0"/>
      <p:bldP spid="82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8" y="120229"/>
            <a:ext cx="94722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de-DE" sz="4000" dirty="0"/>
              <a:t>Feature extraction (HR)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44402" y="4119204"/>
            <a:ext cx="1211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Interpolate</a:t>
            </a: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46" y="1624759"/>
            <a:ext cx="2982947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425" y="1624759"/>
            <a:ext cx="2982085" cy="2160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96" y="4739551"/>
            <a:ext cx="1474000" cy="1054569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8559425" y="1626394"/>
            <a:ext cx="297180" cy="28956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73448" y="2504661"/>
            <a:ext cx="619411" cy="617680"/>
            <a:chOff x="3573448" y="2437755"/>
            <a:chExt cx="619411" cy="617680"/>
          </a:xfrm>
        </p:grpSpPr>
        <p:sp>
          <p:nvSpPr>
            <p:cNvPr id="15" name="Flowchart: Connector 14"/>
            <p:cNvSpPr/>
            <p:nvPr/>
          </p:nvSpPr>
          <p:spPr>
            <a:xfrm>
              <a:off x="3573448" y="2437755"/>
              <a:ext cx="619411" cy="61768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77532" y="2675641"/>
              <a:ext cx="398650" cy="145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12953" y="2504661"/>
            <a:ext cx="619411" cy="617680"/>
            <a:chOff x="8237194" y="4593639"/>
            <a:chExt cx="619411" cy="617680"/>
          </a:xfrm>
        </p:grpSpPr>
        <p:grpSp>
          <p:nvGrpSpPr>
            <p:cNvPr id="80" name="Group 79"/>
            <p:cNvGrpSpPr/>
            <p:nvPr/>
          </p:nvGrpSpPr>
          <p:grpSpPr>
            <a:xfrm>
              <a:off x="8237194" y="4593639"/>
              <a:ext cx="619411" cy="617680"/>
              <a:chOff x="3573448" y="2437755"/>
              <a:chExt cx="619411" cy="617680"/>
            </a:xfrm>
          </p:grpSpPr>
          <p:sp>
            <p:nvSpPr>
              <p:cNvPr id="81" name="Flowchart: Connector 80"/>
              <p:cNvSpPr/>
              <p:nvPr/>
            </p:nvSpPr>
            <p:spPr>
              <a:xfrm>
                <a:off x="3573448" y="2437755"/>
                <a:ext cx="619411" cy="617680"/>
              </a:xfrm>
              <a:prstGeom prst="flowChartConnector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677532" y="2675641"/>
                <a:ext cx="398650" cy="4571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8348715" y="4961623"/>
              <a:ext cx="398650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541" y="4914343"/>
            <a:ext cx="1420000" cy="720000"/>
          </a:xfrm>
          <a:prstGeom prst="rect">
            <a:avLst/>
          </a:prstGeom>
        </p:spPr>
      </p:pic>
      <p:sp>
        <p:nvSpPr>
          <p:cNvPr id="24" name="Up Arrow 23"/>
          <p:cNvSpPr/>
          <p:nvPr/>
        </p:nvSpPr>
        <p:spPr>
          <a:xfrm>
            <a:off x="5851082" y="4003286"/>
            <a:ext cx="286674" cy="49879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4" name="Up Arrow 83"/>
          <p:cNvSpPr/>
          <p:nvPr/>
        </p:nvSpPr>
        <p:spPr>
          <a:xfrm flipV="1">
            <a:off x="10017968" y="3989744"/>
            <a:ext cx="286674" cy="498792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34" name="Group 33"/>
          <p:cNvGrpSpPr/>
          <p:nvPr/>
        </p:nvGrpSpPr>
        <p:grpSpPr>
          <a:xfrm>
            <a:off x="1877124" y="3877777"/>
            <a:ext cx="2786636" cy="1667839"/>
            <a:chOff x="1877124" y="3877777"/>
            <a:chExt cx="2786636" cy="1667839"/>
          </a:xfrm>
        </p:grpSpPr>
        <p:sp>
          <p:nvSpPr>
            <p:cNvPr id="27" name="Rectangle 26"/>
            <p:cNvSpPr/>
            <p:nvPr/>
          </p:nvSpPr>
          <p:spPr>
            <a:xfrm>
              <a:off x="1877124" y="3877777"/>
              <a:ext cx="118944" cy="15974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877124" y="5285677"/>
              <a:ext cx="2786636" cy="2599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2265418" y="4621126"/>
            <a:ext cx="1462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Down-sample</a:t>
            </a:r>
            <a:endParaRPr lang="en-US" dirty="0">
              <a:latin typeface="+mj-lt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8654" y="1624759"/>
            <a:ext cx="2970761" cy="2160000"/>
            <a:chOff x="458654" y="1624759"/>
            <a:chExt cx="2970761" cy="216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54" y="1624759"/>
              <a:ext cx="2970761" cy="2160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2555574" y="1690443"/>
              <a:ext cx="810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HR</a:t>
              </a:r>
              <a:endParaRPr lang="de-CH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58187" y="1742844"/>
            <a:ext cx="81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93804" y="1742844"/>
            <a:ext cx="1296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High-Freq.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685985" y="6060150"/>
            <a:ext cx="2855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Patch Size: 6x6, 9x9 or 12x12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8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0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93"/>
    </mc:Choice>
    <mc:Fallback xmlns="">
      <p:transition spd="slow" advTm="49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L 0.21276 -0.00046 L 0.21276 0.01343 L -0.00039 0.01343 L -0.00039 0.02732 L 0.21276 0.02732 L 0.21276 0.04746 L 0.00157 0.04561 L 0.00157 0.06158 L 0.21172 0.06598 L 0.21237 0.08148 L 0.00235 0.0794 L 0.00287 0.09607 L 0.21237 0.09861 L 0.21172 0.11852 L 0.00352 0.11389 L 0.00443 0.13403 L 0.21276 0.13866 L 0.21472 0.15811 L 0.00404 0.15394 L 0.00287 0.16968 L 0.21237 0.17315 L 0.21237 0.1919 L 0.00287 0.18959 L 0.00287 0.20602 L 0.21302 0.20903 L 0.21302 0.225 L 0.00183 0.22338 L 0.00183 0.24352 L 0.21068 0.24445 L 0.21172 0.25811 L 0.00547 0.25718 L 0.00352 0.27084 L 0.21693 0.27315 " pathEditMode="relative" rAng="0" ptsTypes="AAAAAAAAAAAAAAAAAAAAAAAAAAAAAAAAAA">
                                      <p:cBhvr>
                                        <p:cTn id="5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1" grpId="0" animBg="1"/>
      <p:bldP spid="71" grpId="1" animBg="1"/>
      <p:bldP spid="24" grpId="0" animBg="1"/>
      <p:bldP spid="84" grpId="0" animBg="1"/>
      <p:bldP spid="85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0" y="1"/>
            <a:ext cx="90249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dirty="0">
                <a:solidFill>
                  <a:schemeClr val="bg1"/>
                </a:solidFill>
                <a:latin typeface="Tahoma" pitchFamily="34" charset="0"/>
              </a:rPr>
              <a:t>   Training the Dictionaries – General </a:t>
            </a: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971608" y="120229"/>
            <a:ext cx="947227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de-DE" sz="4000" dirty="0"/>
              <a:t>Feature extraction (LR)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4" y="1624759"/>
            <a:ext cx="2970761" cy="2160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877124" y="3877777"/>
            <a:ext cx="2786636" cy="1667839"/>
            <a:chOff x="1877124" y="3877777"/>
            <a:chExt cx="2786636" cy="1667839"/>
          </a:xfrm>
        </p:grpSpPr>
        <p:sp>
          <p:nvSpPr>
            <p:cNvPr id="27" name="Rectangle 26"/>
            <p:cNvSpPr/>
            <p:nvPr/>
          </p:nvSpPr>
          <p:spPr>
            <a:xfrm>
              <a:off x="1877124" y="3877777"/>
              <a:ext cx="118944" cy="159747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877124" y="5285677"/>
              <a:ext cx="2786636" cy="2599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85" name="Rectangle 84"/>
          <p:cNvSpPr/>
          <p:nvPr/>
        </p:nvSpPr>
        <p:spPr>
          <a:xfrm>
            <a:off x="2265418" y="4621126"/>
            <a:ext cx="1462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Down-sample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7930" y="1714611"/>
            <a:ext cx="81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HR</a:t>
            </a:r>
            <a:endParaRPr lang="de-CH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02946" y="1624759"/>
            <a:ext cx="3662240" cy="4169361"/>
            <a:chOff x="4502946" y="1624759"/>
            <a:chExt cx="3662240" cy="4169361"/>
          </a:xfrm>
        </p:grpSpPr>
        <p:sp>
          <p:nvSpPr>
            <p:cNvPr id="44" name="Rectangle 43"/>
            <p:cNvSpPr/>
            <p:nvPr/>
          </p:nvSpPr>
          <p:spPr>
            <a:xfrm>
              <a:off x="6144402" y="4119204"/>
              <a:ext cx="12112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j-lt"/>
                  <a:cs typeface="Tahoma" pitchFamily="34" charset="0"/>
                </a:rPr>
                <a:t>Interpolate</a:t>
              </a:r>
              <a:endParaRPr lang="en-US" dirty="0">
                <a:latin typeface="+mj-lt"/>
                <a:cs typeface="Tahoma" pitchFamily="34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896" y="4739551"/>
              <a:ext cx="1474000" cy="1054569"/>
            </a:xfrm>
            <a:prstGeom prst="rect">
              <a:avLst/>
            </a:prstGeom>
          </p:spPr>
        </p:pic>
        <p:sp>
          <p:nvSpPr>
            <p:cNvPr id="24" name="Up Arrow 23"/>
            <p:cNvSpPr/>
            <p:nvPr/>
          </p:nvSpPr>
          <p:spPr>
            <a:xfrm>
              <a:off x="5851082" y="4003286"/>
              <a:ext cx="286674" cy="498792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502946" y="1624759"/>
              <a:ext cx="3662240" cy="2160000"/>
              <a:chOff x="4502946" y="1624759"/>
              <a:chExt cx="3662240" cy="21600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2946" y="1624759"/>
                <a:ext cx="2982947" cy="216000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354829" y="1733449"/>
                <a:ext cx="810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</a:t>
                </a:r>
                <a:endParaRPr lang="de-CH" dirty="0">
                  <a:solidFill>
                    <a:srgbClr val="FF0000"/>
                  </a:solidFill>
                </a:endParaRPr>
              </a:p>
            </p:txBody>
          </p:sp>
        </p:grp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00871"/>
              </p:ext>
            </p:extLst>
          </p:nvPr>
        </p:nvGraphicFramePr>
        <p:xfrm>
          <a:off x="7435151" y="2565541"/>
          <a:ext cx="1058400" cy="33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00"/>
                <a:gridCol w="352800"/>
                <a:gridCol w="352800"/>
              </a:tblGrid>
              <a:tr h="334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257926"/>
              </p:ext>
            </p:extLst>
          </p:nvPr>
        </p:nvGraphicFramePr>
        <p:xfrm>
          <a:off x="7002172" y="2230261"/>
          <a:ext cx="35180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03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70942"/>
              </p:ext>
            </p:extLst>
          </p:nvPr>
        </p:nvGraphicFramePr>
        <p:xfrm>
          <a:off x="8574727" y="1894981"/>
          <a:ext cx="352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0"/>
              </a:tblGrid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146606"/>
              </p:ext>
            </p:extLst>
          </p:nvPr>
        </p:nvGraphicFramePr>
        <p:xfrm>
          <a:off x="9008702" y="2565541"/>
          <a:ext cx="1764000" cy="33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00"/>
                <a:gridCol w="352800"/>
                <a:gridCol w="352800"/>
                <a:gridCol w="352800"/>
                <a:gridCol w="352800"/>
              </a:tblGrid>
              <a:tr h="334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CH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66" y="2435626"/>
            <a:ext cx="240961" cy="7522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2461" y="2435626"/>
            <a:ext cx="240961" cy="75222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238574" y="3299561"/>
            <a:ext cx="99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Gradient</a:t>
            </a:r>
            <a:endParaRPr lang="en-US" dirty="0">
              <a:latin typeface="+mj-lt"/>
              <a:cs typeface="Tahom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053744" y="3299561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Laplacian</a:t>
            </a:r>
            <a:endParaRPr lang="en-US" dirty="0">
              <a:latin typeface="+mj-lt"/>
              <a:cs typeface="Tahoma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192434" y="2842934"/>
            <a:ext cx="2052406" cy="942672"/>
            <a:chOff x="4192434" y="2927777"/>
            <a:chExt cx="2052406" cy="9426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0058" y="2927777"/>
              <a:ext cx="390869" cy="390391"/>
            </a:xfrm>
            <a:prstGeom prst="rect">
              <a:avLst/>
            </a:prstGeom>
          </p:spPr>
        </p:pic>
        <p:sp>
          <p:nvSpPr>
            <p:cNvPr id="21" name="Down Arrow 20"/>
            <p:cNvSpPr/>
            <p:nvPr/>
          </p:nvSpPr>
          <p:spPr>
            <a:xfrm>
              <a:off x="5131253" y="3330449"/>
              <a:ext cx="188480" cy="5400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1" name="Flowchart: Process 40"/>
            <p:cNvSpPr/>
            <p:nvPr/>
          </p:nvSpPr>
          <p:spPr>
            <a:xfrm rot="20568148" flipV="1">
              <a:off x="5416840" y="2956185"/>
              <a:ext cx="828000" cy="102193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3" name="Flowchart: Process 42"/>
            <p:cNvSpPr/>
            <p:nvPr/>
          </p:nvSpPr>
          <p:spPr>
            <a:xfrm rot="1031852" flipH="1" flipV="1">
              <a:off x="4192434" y="2967336"/>
              <a:ext cx="828000" cy="102193"/>
            </a:xfrm>
            <a:prstGeom prst="flowChartProces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55" name="Up Arrow 54"/>
          <p:cNvSpPr/>
          <p:nvPr/>
        </p:nvSpPr>
        <p:spPr>
          <a:xfrm rot="16200000" flipV="1">
            <a:off x="8015579" y="5122501"/>
            <a:ext cx="216000" cy="7200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Rectangle 55"/>
          <p:cNvSpPr/>
          <p:nvPr/>
        </p:nvSpPr>
        <p:spPr>
          <a:xfrm>
            <a:off x="8165186" y="5982693"/>
            <a:ext cx="2855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j-lt"/>
                <a:cs typeface="Tahoma" pitchFamily="34" charset="0"/>
              </a:rPr>
              <a:t>Patch Size: 6x6, 9x9 or 12x12</a:t>
            </a:r>
            <a:endParaRPr lang="en-US" dirty="0">
              <a:latin typeface="+mj-lt"/>
              <a:cs typeface="Tahoma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95" y="5115247"/>
            <a:ext cx="1420000" cy="7200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913" y="3951568"/>
            <a:ext cx="2968773" cy="21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24" y="4096374"/>
            <a:ext cx="2968773" cy="21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7" y="4240476"/>
            <a:ext cx="2968773" cy="21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03" y="4399156"/>
            <a:ext cx="2968773" cy="2124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77" name="Rectangle 76"/>
          <p:cNvSpPr/>
          <p:nvPr/>
        </p:nvSpPr>
        <p:spPr>
          <a:xfrm>
            <a:off x="8559425" y="1626394"/>
            <a:ext cx="297180" cy="289560"/>
          </a:xfrm>
          <a:prstGeom prst="rect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D4623-78A8-4BF8-B53B-CDA4A4D9767B}" type="slidenum">
              <a:rPr lang="de-CH" smtClean="0"/>
              <a:t>9</a:t>
            </a:fld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40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12"/>
    </mc:Choice>
    <mc:Fallback xmlns="">
      <p:transition spd="slow" advTm="51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0.32057 -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99 0.40116 L -0.13984 0.40116 L -0.13984 0.41505 L -0.35299 0.41505 L -0.35299 0.42894 L -0.13984 0.42894 L -0.13984 0.44908 L -0.35104 0.44723 L -0.35104 0.4632 L -0.14088 0.4676 L -0.14023 0.48311 L -0.35026 0.48102 L -0.34974 0.49769 L -0.14023 0.50023 L -0.14088 0.52014 L -0.34909 0.51551 L -0.34817 0.53565 L -0.13984 0.54028 L -0.13789 0.55973 L -0.34856 0.55556 L -0.34974 0.5713 L -0.14023 0.57477 L -0.14023 0.59352 L -0.34974 0.59121 L -0.34974 0.60764 L -0.13958 0.61065 L -0.13958 0.62662 L -0.35078 0.625 L -0.35078 0.64514 L -0.14192 0.64607 L -0.14088 0.65973 L -0.34713 0.6588 L -0.34909 0.67246 L -0.13567 0.67477 " pathEditMode="relative" rAng="0" ptsTypes="AAAAAAAAAAAAAAAAAAAAAAAAAAAAAAAAAA">
                                      <p:cBhvr>
                                        <p:cTn id="8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9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14" grpId="0"/>
      <p:bldP spid="14" grpId="1"/>
      <p:bldP spid="33" grpId="0"/>
      <p:bldP spid="35" grpId="0"/>
      <p:bldP spid="55" grpId="0" animBg="1"/>
      <p:bldP spid="56" grpId="0"/>
      <p:bldP spid="77" grpId="0" animBg="1"/>
      <p:bldP spid="7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5.2|3.6|6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3|9.9|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1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|0.3|0.3|0.2|0.3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5|0.5|0.5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6.1|6.6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3.3|4.1|2|34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|7.2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7|1.7|3.6|1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4.1|14|9.5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1.1|26.7|12.6|21.6|3.1|17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Widescreen</PresentationFormat>
  <Paragraphs>364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宋体</vt:lpstr>
      <vt:lpstr>Arial</vt:lpstr>
      <vt:lpstr>Bitstream Vera Sans Mono</vt:lpstr>
      <vt:lpstr>Calibri</vt:lpstr>
      <vt:lpstr>Calibri Light</vt:lpstr>
      <vt:lpstr>Droid Sans Fallback</vt:lpstr>
      <vt:lpstr>Tahoma</vt:lpstr>
      <vt:lpstr>Times New Roman</vt:lpstr>
      <vt:lpstr>Wingdings</vt:lpstr>
      <vt:lpstr>Office Theme</vt:lpstr>
      <vt:lpstr>Equation</vt:lpstr>
      <vt:lpstr>PowerPoint Presentation</vt:lpstr>
      <vt:lpstr>The Super-resolution Problem</vt:lpstr>
      <vt:lpstr>Why Image Super-resolution?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Thanks for your attention!    </vt:lpstr>
      <vt:lpstr>Reference</vt:lpstr>
    </vt:vector>
  </TitlesOfParts>
  <Company>ETH Zuerich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  Dengxin</dc:creator>
  <cp:lastModifiedBy>Dai  Dengxin</cp:lastModifiedBy>
  <cp:revision>773</cp:revision>
  <dcterms:created xsi:type="dcterms:W3CDTF">2015-04-29T15:43:36Z</dcterms:created>
  <dcterms:modified xsi:type="dcterms:W3CDTF">2015-06-04T12:17:01Z</dcterms:modified>
</cp:coreProperties>
</file>