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42799000" cy="30276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222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8222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8222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8222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8222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8222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8222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8222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8222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381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7"/>
  </p:normalViewPr>
  <p:slideViewPr>
    <p:cSldViewPr snapToGrid="0" showGuides="1">
      <p:cViewPr>
        <p:scale>
          <a:sx n="35" d="100"/>
          <a:sy n="35" d="100"/>
        </p:scale>
        <p:origin x="-952" y="-2496"/>
      </p:cViewPr>
      <p:guideLst>
        <p:guide orient="horz" pos="9536"/>
        <p:guide pos="134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6577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699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190734" y="18816439"/>
            <a:ext cx="34439822" cy="12202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190734" y="13615498"/>
            <a:ext cx="34439822" cy="1752918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0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1" y="3101181"/>
            <a:ext cx="42799001" cy="240744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486726" y="4282611"/>
            <a:ext cx="31831757" cy="15336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14556" y="19797248"/>
            <a:ext cx="40569888" cy="352200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4556" y="23185504"/>
            <a:ext cx="40569888" cy="27863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3120760" y="11059120"/>
            <a:ext cx="36557481" cy="815856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23109039" y="4773016"/>
            <a:ext cx="16718360" cy="201289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897848" y="4773016"/>
            <a:ext cx="17944374" cy="9741232"/>
          </a:xfrm>
          <a:prstGeom prst="rect">
            <a:avLst/>
          </a:prstGeom>
        </p:spPr>
        <p:txBody>
          <a:bodyPr/>
          <a:lstStyle>
            <a:lvl1pPr>
              <a:defRPr sz="1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7848" y="14558830"/>
            <a:ext cx="17944374" cy="1005330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964721" y="3725333"/>
            <a:ext cx="36869559" cy="4012407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964721" y="3725333"/>
            <a:ext cx="36869559" cy="4012407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2964721" y="8629384"/>
            <a:ext cx="36869559" cy="16317120"/>
          </a:xfrm>
          <a:prstGeom prst="rect">
            <a:avLst/>
          </a:prstGeom>
        </p:spPr>
        <p:txBody>
          <a:bodyPr anchor="ctr"/>
          <a:lstStyle>
            <a:lvl1pPr marL="1375833" indent="-1375833" algn="l">
              <a:spcBef>
                <a:spcPts val="13000"/>
              </a:spcBef>
              <a:buSzPct val="125000"/>
              <a:buChar char="•"/>
              <a:defRPr sz="10400"/>
            </a:lvl1pPr>
            <a:lvl2pPr marL="2010833" indent="-1375833" algn="l">
              <a:spcBef>
                <a:spcPts val="13000"/>
              </a:spcBef>
              <a:buSzPct val="125000"/>
              <a:buChar char="•"/>
              <a:defRPr sz="10400"/>
            </a:lvl2pPr>
            <a:lvl3pPr marL="2645833" indent="-1375833" algn="l">
              <a:spcBef>
                <a:spcPts val="13000"/>
              </a:spcBef>
              <a:buSzPct val="125000"/>
              <a:buChar char="•"/>
              <a:defRPr sz="10400"/>
            </a:lvl3pPr>
            <a:lvl4pPr marL="3280833" indent="-1375833" algn="l">
              <a:spcBef>
                <a:spcPts val="13000"/>
              </a:spcBef>
              <a:buSzPct val="125000"/>
              <a:buChar char="•"/>
              <a:defRPr sz="10400"/>
            </a:lvl4pPr>
            <a:lvl5pPr marL="3915833" indent="-1375833" algn="l">
              <a:spcBef>
                <a:spcPts val="13000"/>
              </a:spcBef>
              <a:buSzPct val="125000"/>
              <a:buChar char="•"/>
              <a:defRPr sz="10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23115917" y="8629384"/>
            <a:ext cx="16718361" cy="163171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2964721" y="3725333"/>
            <a:ext cx="36869559" cy="4012407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964721" y="8629384"/>
            <a:ext cx="17944374" cy="16317120"/>
          </a:xfrm>
          <a:prstGeom prst="rect">
            <a:avLst/>
          </a:prstGeom>
        </p:spPr>
        <p:txBody>
          <a:bodyPr anchor="ctr"/>
          <a:lstStyle>
            <a:lvl1pPr marL="1205831" indent="-1205831" algn="l">
              <a:spcBef>
                <a:spcPts val="9900"/>
              </a:spcBef>
              <a:buSzPct val="125000"/>
              <a:buChar char="•"/>
              <a:defRPr sz="8200"/>
            </a:lvl1pPr>
            <a:lvl2pPr marL="1764631" indent="-1205831" algn="l">
              <a:spcBef>
                <a:spcPts val="9900"/>
              </a:spcBef>
              <a:buSzPct val="125000"/>
              <a:buChar char="•"/>
              <a:defRPr sz="8200"/>
            </a:lvl2pPr>
            <a:lvl3pPr marL="2323431" indent="-1205831" algn="l">
              <a:spcBef>
                <a:spcPts val="9900"/>
              </a:spcBef>
              <a:buSzPct val="125000"/>
              <a:buChar char="•"/>
              <a:defRPr sz="8200"/>
            </a:lvl3pPr>
            <a:lvl4pPr marL="2882231" indent="-1205831" algn="l">
              <a:spcBef>
                <a:spcPts val="9900"/>
              </a:spcBef>
              <a:buSzPct val="125000"/>
              <a:buChar char="•"/>
              <a:defRPr sz="8200"/>
            </a:lvl4pPr>
            <a:lvl5pPr marL="3441031" indent="-1205831" algn="l">
              <a:spcBef>
                <a:spcPts val="9900"/>
              </a:spcBef>
              <a:buSzPct val="125000"/>
              <a:buChar char="•"/>
              <a:defRPr sz="8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2964721" y="6221941"/>
            <a:ext cx="36869559" cy="17832919"/>
          </a:xfrm>
          <a:prstGeom prst="rect">
            <a:avLst/>
          </a:prstGeom>
        </p:spPr>
        <p:txBody>
          <a:bodyPr anchor="ctr"/>
          <a:lstStyle>
            <a:lvl1pPr marL="1375833" indent="-1375833" algn="l">
              <a:spcBef>
                <a:spcPts val="13000"/>
              </a:spcBef>
              <a:buSzPct val="125000"/>
              <a:buChar char="•"/>
              <a:defRPr sz="10400"/>
            </a:lvl1pPr>
            <a:lvl2pPr marL="2010833" indent="-1375833" algn="l">
              <a:spcBef>
                <a:spcPts val="13000"/>
              </a:spcBef>
              <a:buSzPct val="125000"/>
              <a:buChar char="•"/>
              <a:defRPr sz="10400"/>
            </a:lvl2pPr>
            <a:lvl3pPr marL="2645833" indent="-1375833" algn="l">
              <a:spcBef>
                <a:spcPts val="13000"/>
              </a:spcBef>
              <a:buSzPct val="125000"/>
              <a:buChar char="•"/>
              <a:defRPr sz="10400"/>
            </a:lvl3pPr>
            <a:lvl4pPr marL="3280833" indent="-1375833" algn="l">
              <a:spcBef>
                <a:spcPts val="13000"/>
              </a:spcBef>
              <a:buSzPct val="125000"/>
              <a:buChar char="•"/>
              <a:defRPr sz="10400"/>
            </a:lvl4pPr>
            <a:lvl5pPr marL="3915833" indent="-1375833" algn="l">
              <a:spcBef>
                <a:spcPts val="13000"/>
              </a:spcBef>
              <a:buSzPct val="125000"/>
              <a:buChar char="•"/>
              <a:defRPr sz="10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27663311" y="15472766"/>
            <a:ext cx="12995740" cy="97412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27663310" y="5085093"/>
            <a:ext cx="12995740" cy="97412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2117658" y="5085093"/>
            <a:ext cx="24876920" cy="201289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20760" y="7135878"/>
            <a:ext cx="36557481" cy="8158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164" tIns="89164" rIns="89164" bIns="8916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20760" y="15517348"/>
            <a:ext cx="36557481" cy="2786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164" tIns="89164" rIns="89164" bIns="8916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925657" y="26061060"/>
            <a:ext cx="925395" cy="959274"/>
          </a:xfrm>
          <a:prstGeom prst="rect">
            <a:avLst/>
          </a:prstGeom>
          <a:ln w="12700">
            <a:miter lim="400000"/>
          </a:ln>
        </p:spPr>
        <p:txBody>
          <a:bodyPr wrap="none" lIns="89164" tIns="89164" rIns="89164" bIns="89164">
            <a:spAutoFit/>
          </a:bodyPr>
          <a:lstStyle>
            <a:lvl1pPr>
              <a:defRPr sz="5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18222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82221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182221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182221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182221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182221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182221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182221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182221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182221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tiff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34" Type="http://schemas.openxmlformats.org/officeDocument/2006/relationships/image" Target="../media/image3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7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32" Type="http://schemas.openxmlformats.org/officeDocument/2006/relationships/image" Target="../media/image30.tiff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tiff"/><Relationship Id="rId36" Type="http://schemas.openxmlformats.org/officeDocument/2006/relationships/image" Target="../media/image34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tiff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tiff"/><Relationship Id="rId30" Type="http://schemas.openxmlformats.org/officeDocument/2006/relationships/image" Target="../media/image28.tiff"/><Relationship Id="rId35" Type="http://schemas.openxmlformats.org/officeDocument/2006/relationships/image" Target="../media/image33.png"/><Relationship Id="rId8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nd-to-End Learning of Driving Models with Surround-View Cameras and Route Planners"/>
          <p:cNvSpPr txBox="1"/>
          <p:nvPr/>
        </p:nvSpPr>
        <p:spPr>
          <a:xfrm>
            <a:off x="10687276" y="757434"/>
            <a:ext cx="23533436" cy="2743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164" tIns="89164" rIns="89164" bIns="89164" anchor="ctr">
            <a:spAutoFit/>
          </a:bodyPr>
          <a:lstStyle>
            <a:lvl1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/>
              <a:t>End-to-End Learning of Driving Models with Surround-View Cameras and Route Planners</a:t>
            </a:r>
          </a:p>
        </p:txBody>
      </p:sp>
      <p:sp>
        <p:nvSpPr>
          <p:cNvPr id="120" name="Simon Hecker, Dengxin Dai, Luc Van Gool               Computer Vision Lab @ ETH Zurich"/>
          <p:cNvSpPr txBox="1"/>
          <p:nvPr/>
        </p:nvSpPr>
        <p:spPr>
          <a:xfrm>
            <a:off x="10302644" y="3314950"/>
            <a:ext cx="24091045" cy="1657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164" tIns="89164" rIns="89164" bIns="89164" anchor="ctr">
            <a:spAutoFit/>
          </a:bodyPr>
          <a:lstStyle/>
          <a:p>
            <a:pPr lvl="2" indent="0">
              <a:defRPr sz="4800" b="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Simon Hecker, Dengxin Dai, </a:t>
            </a:r>
            <a:r>
              <a:rPr lang="en-US" dirty="0"/>
              <a:t>and  </a:t>
            </a:r>
            <a:r>
              <a:rPr dirty="0"/>
              <a:t>Luc Van </a:t>
            </a:r>
            <a:r>
              <a:rPr dirty="0" err="1"/>
              <a:t>Gool</a:t>
            </a:r>
            <a:r>
              <a:rPr dirty="0"/>
              <a:t>               </a:t>
            </a:r>
            <a:endParaRPr lang="en-US" dirty="0"/>
          </a:p>
          <a:p>
            <a:pPr lvl="2" indent="0">
              <a:defRPr sz="4800" b="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Computer Vision Lab</a:t>
            </a:r>
            <a:r>
              <a:rPr lang="en-US" dirty="0"/>
              <a:t>,</a:t>
            </a:r>
            <a:r>
              <a:rPr dirty="0"/>
              <a:t> ETH Zurich</a:t>
            </a:r>
          </a:p>
        </p:txBody>
      </p:sp>
      <p:grpSp>
        <p:nvGrpSpPr>
          <p:cNvPr id="123" name="Group"/>
          <p:cNvGrpSpPr/>
          <p:nvPr/>
        </p:nvGrpSpPr>
        <p:grpSpPr>
          <a:xfrm>
            <a:off x="637510" y="2816170"/>
            <a:ext cx="8131530" cy="2166333"/>
            <a:chOff x="0" y="0"/>
            <a:chExt cx="8131529" cy="2166331"/>
          </a:xfrm>
        </p:grpSpPr>
        <p:pic>
          <p:nvPicPr>
            <p:cNvPr id="121" name="cvl_logo.png" descr="cvl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75708"/>
              <a:ext cx="3336241" cy="1601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67552" y="0"/>
              <a:ext cx="4563978" cy="21663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4" name="ETHZurich.jpg" descr="ETHZurich.jpg"/>
          <p:cNvPicPr>
            <a:picLocks noChangeAspect="1"/>
          </p:cNvPicPr>
          <p:nvPr/>
        </p:nvPicPr>
        <p:blipFill>
          <a:blip r:embed="rId5">
            <a:extLst/>
          </a:blip>
          <a:srcRect l="6734" t="33786" r="6734" b="33786"/>
          <a:stretch>
            <a:fillRect/>
          </a:stretch>
        </p:blipFill>
        <p:spPr>
          <a:xfrm>
            <a:off x="938716" y="538150"/>
            <a:ext cx="7529253" cy="158570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Dataset &amp; Code"/>
          <p:cNvSpPr txBox="1"/>
          <p:nvPr/>
        </p:nvSpPr>
        <p:spPr>
          <a:xfrm>
            <a:off x="36315479" y="4048148"/>
            <a:ext cx="5248413" cy="943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164" tIns="89164" rIns="89164" bIns="89164" anchor="ctr">
            <a:spAutoFit/>
          </a:bodyPr>
          <a:lstStyle/>
          <a:p>
            <a:pPr lvl="2" indent="0">
              <a:defRPr sz="540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Dataset &amp; Code </a:t>
            </a:r>
          </a:p>
        </p:txBody>
      </p:sp>
      <p:grpSp>
        <p:nvGrpSpPr>
          <p:cNvPr id="180" name="Group"/>
          <p:cNvGrpSpPr/>
          <p:nvPr/>
        </p:nvGrpSpPr>
        <p:grpSpPr>
          <a:xfrm>
            <a:off x="170620" y="5560558"/>
            <a:ext cx="42799000" cy="24647359"/>
            <a:chOff x="-562328" y="0"/>
            <a:chExt cx="42798998" cy="24647357"/>
          </a:xfrm>
        </p:grpSpPr>
        <p:sp>
          <p:nvSpPr>
            <p:cNvPr id="127" name="Rectangle"/>
            <p:cNvSpPr/>
            <p:nvPr/>
          </p:nvSpPr>
          <p:spPr>
            <a:xfrm>
              <a:off x="27873771" y="1019041"/>
              <a:ext cx="13797477" cy="2259169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B9BD5"/>
              </a:solidFill>
              <a:prstDash val="solid"/>
              <a:miter lim="8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" name="Experimental Results"/>
            <p:cNvSpPr/>
            <p:nvPr/>
          </p:nvSpPr>
          <p:spPr>
            <a:xfrm>
              <a:off x="27873774" y="6350"/>
              <a:ext cx="13797477" cy="1066800"/>
            </a:xfrm>
            <a:prstGeom prst="rect">
              <a:avLst/>
            </a:prstGeom>
            <a:solidFill>
              <a:schemeClr val="accent1">
                <a:lumOff val="-13575"/>
              </a:schemeClr>
            </a:solidFill>
            <a:ln w="12700" cap="flat">
              <a:solidFill>
                <a:srgbClr val="4472C4"/>
              </a:solidFill>
              <a:prstDash val="solid"/>
              <a:miter lim="800000"/>
            </a:ln>
            <a:effectLst>
              <a:outerShdw blurRad="101600" dir="54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457200" algn="l" defTabSz="914400">
                <a:def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Experimental Results</a:t>
              </a:r>
            </a:p>
          </p:txBody>
        </p:sp>
        <p:sp>
          <p:nvSpPr>
            <p:cNvPr id="129" name="Rectangle"/>
            <p:cNvSpPr/>
            <p:nvPr/>
          </p:nvSpPr>
          <p:spPr>
            <a:xfrm>
              <a:off x="0" y="981631"/>
              <a:ext cx="13226331" cy="603415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B9BD5"/>
              </a:solidFill>
              <a:prstDash val="solid"/>
              <a:miter lim="8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" name="Motivation"/>
            <p:cNvSpPr/>
            <p:nvPr/>
          </p:nvSpPr>
          <p:spPr>
            <a:xfrm>
              <a:off x="0" y="4366"/>
              <a:ext cx="13226331" cy="1067525"/>
            </a:xfrm>
            <a:prstGeom prst="rect">
              <a:avLst/>
            </a:prstGeom>
            <a:solidFill>
              <a:schemeClr val="accent1">
                <a:lumOff val="-13575"/>
              </a:schemeClr>
            </a:solidFill>
            <a:ln w="12700" cap="flat">
              <a:solidFill>
                <a:srgbClr val="4472C4"/>
              </a:solidFill>
              <a:prstDash val="solid"/>
              <a:miter lim="800000"/>
            </a:ln>
            <a:effectLst>
              <a:outerShdw blurRad="101600" dir="54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457200" algn="l" defTabSz="914400">
                <a:def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Motivation</a:t>
              </a:r>
            </a:p>
          </p:txBody>
        </p:sp>
        <p:sp>
          <p:nvSpPr>
            <p:cNvPr id="131" name="This work is supported by Toyota Motor Europe via the project TRACE-Zurich."/>
            <p:cNvSpPr/>
            <p:nvPr/>
          </p:nvSpPr>
          <p:spPr>
            <a:xfrm>
              <a:off x="-562328" y="23808734"/>
              <a:ext cx="42798998" cy="838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457200" defTabSz="914400">
                <a:defRPr sz="40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4600" dirty="0">
                  <a:solidFill>
                    <a:schemeClr val="tx1"/>
                  </a:solidFill>
                </a:rPr>
                <a:t>This work is </a:t>
              </a:r>
              <a:r>
                <a:rPr lang="en-US" sz="4600" dirty="0">
                  <a:solidFill>
                    <a:schemeClr val="tx1"/>
                  </a:solidFill>
                </a:rPr>
                <a:t>funded </a:t>
              </a:r>
              <a:r>
                <a:rPr sz="4600" dirty="0">
                  <a:solidFill>
                    <a:schemeClr val="tx1"/>
                  </a:solidFill>
                </a:rPr>
                <a:t>by Toyota Motor Europe via the project TRACE-Zurich</a:t>
              </a:r>
            </a:p>
          </p:txBody>
        </p:sp>
        <p:sp>
          <p:nvSpPr>
            <p:cNvPr id="133" name="Rectangle"/>
            <p:cNvSpPr/>
            <p:nvPr/>
          </p:nvSpPr>
          <p:spPr>
            <a:xfrm>
              <a:off x="21494" y="8424820"/>
              <a:ext cx="13220701" cy="1518591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B9BD5"/>
              </a:solidFill>
              <a:prstDash val="solid"/>
              <a:miter lim="8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1" algn="l" defTabSz="914400"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" name="Dataset"/>
            <p:cNvSpPr/>
            <p:nvPr/>
          </p:nvSpPr>
          <p:spPr>
            <a:xfrm>
              <a:off x="21494" y="7455281"/>
              <a:ext cx="13220701" cy="1066801"/>
            </a:xfrm>
            <a:prstGeom prst="rect">
              <a:avLst/>
            </a:prstGeom>
            <a:solidFill>
              <a:schemeClr val="accent1">
                <a:lumOff val="-13575"/>
              </a:schemeClr>
            </a:solidFill>
            <a:ln w="12700" cap="flat">
              <a:solidFill>
                <a:srgbClr val="4472C4"/>
              </a:solidFill>
              <a:prstDash val="solid"/>
              <a:miter lim="800000"/>
            </a:ln>
            <a:effectLst>
              <a:outerShdw blurRad="101600" dir="54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457200" algn="l" defTabSz="914400">
                <a:def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Dataset</a:t>
              </a:r>
            </a:p>
          </p:txBody>
        </p:sp>
        <p:sp>
          <p:nvSpPr>
            <p:cNvPr id="135" name="Dataset:…"/>
            <p:cNvSpPr txBox="1"/>
            <p:nvPr/>
          </p:nvSpPr>
          <p:spPr>
            <a:xfrm>
              <a:off x="366532" y="8608335"/>
              <a:ext cx="12493267" cy="12187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l" defTabSz="914400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Dataset:</a:t>
              </a:r>
            </a:p>
            <a:p>
              <a:pPr marL="441157" indent="-441157" algn="l" defTabSz="914400">
                <a:buSzPct val="100000"/>
                <a:buChar char="•"/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dirty="0"/>
                <a:t>60 Hours</a:t>
              </a:r>
              <a:r>
                <a:rPr dirty="0"/>
                <a:t> of driving.</a:t>
              </a:r>
            </a:p>
            <a:p>
              <a:pPr marL="441157" indent="-441157" algn="l" defTabSz="914400">
                <a:buSzPct val="100000"/>
                <a:buChar char="•"/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Diverse weather conditions, day/night time and road situations (city, countryside, highway).</a:t>
              </a:r>
            </a:p>
            <a:p>
              <a:pPr algn="l" defTabSz="914400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algn="l" defTabSz="914400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algn="l" defTabSz="914400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algn="l" defTabSz="914400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algn="l" defTabSz="914400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endParaRPr lang="en-US" dirty="0"/>
            </a:p>
            <a:p>
              <a:pPr algn="l" defTabSz="914400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  <a:p>
              <a:pPr algn="l" defTabSz="914400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Sensors:</a:t>
              </a:r>
            </a:p>
            <a:p>
              <a:pPr marL="441157" indent="-441157" algn="l" defTabSz="914400">
                <a:buSzPct val="100000"/>
                <a:buChar char="•"/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8 x GoPro Hero 5 cameras @ 60Hz with 1080p and </a:t>
              </a:r>
              <a:r>
                <a:rPr b="1" dirty="0"/>
                <a:t>full 360</a:t>
              </a:r>
              <a:r>
                <a:rPr dirty="0"/>
                <a:t> degree coverage.</a:t>
              </a:r>
            </a:p>
            <a:p>
              <a:pPr marL="441157" indent="-441157" algn="l" defTabSz="914400">
                <a:buSzPct val="100000"/>
                <a:buChar char="•"/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TomTom and </a:t>
              </a:r>
              <a:r>
                <a:rPr dirty="0" err="1"/>
                <a:t>OpenStreetMap</a:t>
              </a:r>
              <a:r>
                <a:rPr dirty="0"/>
                <a:t> </a:t>
              </a:r>
              <a:r>
                <a:rPr b="1" dirty="0"/>
                <a:t>route planning</a:t>
              </a:r>
              <a:r>
                <a:rPr dirty="0"/>
                <a:t> representations.</a:t>
              </a:r>
            </a:p>
            <a:p>
              <a:pPr marL="441157" indent="-441157" algn="l" defTabSz="914400">
                <a:buSzPct val="100000"/>
                <a:buChar char="•"/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Low-level CAN bus maneuver recording including </a:t>
              </a:r>
              <a:r>
                <a:rPr b="1" dirty="0"/>
                <a:t>steering wheel angle</a:t>
              </a:r>
              <a:r>
                <a:rPr dirty="0"/>
                <a:t> and </a:t>
              </a:r>
              <a:r>
                <a:rPr b="1" dirty="0"/>
                <a:t>vehicle speed</a:t>
              </a:r>
              <a:r>
                <a:rPr dirty="0"/>
                <a:t>.</a:t>
              </a:r>
            </a:p>
            <a:p>
              <a:pPr marL="441157" indent="-441157" algn="l" defTabSz="914400">
                <a:buSzPct val="100000"/>
                <a:buChar char="•"/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GPS &amp; IMU </a:t>
              </a:r>
              <a:r>
                <a:rPr dirty="0" err="1"/>
                <a:t>odometry</a:t>
              </a:r>
              <a:r>
                <a:rPr dirty="0"/>
                <a:t>.</a:t>
              </a:r>
            </a:p>
          </p:txBody>
        </p:sp>
        <p:pic>
          <p:nvPicPr>
            <p:cNvPr id="136" name="dataset_visualization.jpg" descr="dataset_visualization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02446" y="11467171"/>
              <a:ext cx="5888996" cy="3369310"/>
            </a:xfrm>
            <a:prstGeom prst="rect">
              <a:avLst/>
            </a:prstGeom>
            <a:ln w="38100" cap="flat">
              <a:noFill/>
              <a:miter lim="400000"/>
            </a:ln>
            <a:effectLst>
              <a:outerShdw blurRad="444500" dist="215900" dir="54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7" name="TRAC4768.jpg" descr="TRAC4768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578864" y="11467171"/>
              <a:ext cx="5062920" cy="3369310"/>
            </a:xfrm>
            <a:prstGeom prst="rect">
              <a:avLst/>
            </a:prstGeom>
            <a:ln w="38100" cap="flat">
              <a:noFill/>
              <a:miter lim="400000"/>
            </a:ln>
            <a:effectLst>
              <a:outerShdw blurRad="444500" dist="215900" dir="54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8" name="rig_on_car2.jpg" descr="rig_on_car2.jpg"/>
            <p:cNvPicPr>
              <a:picLocks noChangeAspect="1"/>
            </p:cNvPicPr>
            <p:nvPr/>
          </p:nvPicPr>
          <p:blipFill rotWithShape="1">
            <a:blip r:embed="rId8">
              <a:extLst/>
            </a:blip>
            <a:srcRect t="7662" b="4500"/>
            <a:stretch/>
          </p:blipFill>
          <p:spPr>
            <a:xfrm>
              <a:off x="7406630" y="19636693"/>
              <a:ext cx="5268898" cy="2489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camera_rig_8.jpg" descr="camera_rig_8.jp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15737" y="21761579"/>
              <a:ext cx="6586695" cy="1638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3" name="Group"/>
            <p:cNvGrpSpPr/>
            <p:nvPr/>
          </p:nvGrpSpPr>
          <p:grpSpPr>
            <a:xfrm>
              <a:off x="28549590" y="6524523"/>
              <a:ext cx="12451971" cy="7489699"/>
              <a:chOff x="0" y="0"/>
              <a:chExt cx="12451970" cy="7489697"/>
            </a:xfrm>
          </p:grpSpPr>
          <p:grpSp>
            <p:nvGrpSpPr>
              <p:cNvPr id="144" name="Group"/>
              <p:cNvGrpSpPr/>
              <p:nvPr/>
            </p:nvGrpSpPr>
            <p:grpSpPr>
              <a:xfrm>
                <a:off x="0" y="0"/>
                <a:ext cx="12451971" cy="1814184"/>
                <a:chOff x="0" y="0"/>
                <a:chExt cx="12451970" cy="1814183"/>
              </a:xfrm>
            </p:grpSpPr>
            <p:pic>
              <p:nvPicPr>
                <p:cNvPr id="141" name="mapbad.jpg" descr="mapbad.jpg"/>
                <p:cNvPicPr>
                  <a:picLocks noChangeAspect="1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8332399" y="5591"/>
                  <a:ext cx="4119572" cy="18085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42" name="mapgood.jpg" descr="mapgood.jp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119571" cy="180859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43" name="mapmiddle.jpg" descr="mapmiddle.jp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4166199" y="5591"/>
                  <a:ext cx="4119572" cy="18085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48" name="Group"/>
              <p:cNvGrpSpPr/>
              <p:nvPr/>
            </p:nvGrpSpPr>
            <p:grpSpPr>
              <a:xfrm>
                <a:off x="0" y="5076492"/>
                <a:ext cx="12451970" cy="2413206"/>
                <a:chOff x="0" y="0"/>
                <a:chExt cx="12451969" cy="2413205"/>
              </a:xfrm>
            </p:grpSpPr>
            <p:pic>
              <p:nvPicPr>
                <p:cNvPr id="145" name="mapmultibad.jpg" descr="mapmultibad.jpg"/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8329410" y="0"/>
                  <a:ext cx="4122560" cy="241320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46" name="mapmultigood.jpg" descr="mapmultigood.jpg"/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122559" cy="241320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47" name="mapmultimiddle.jpg" descr="mapmultimiddle.jpg"/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4164705" y="0"/>
                  <a:ext cx="4122559" cy="241320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52" name="Group"/>
              <p:cNvGrpSpPr/>
              <p:nvPr/>
            </p:nvGrpSpPr>
            <p:grpSpPr>
              <a:xfrm>
                <a:off x="0" y="1898383"/>
                <a:ext cx="12451970" cy="3093910"/>
                <a:chOff x="0" y="0"/>
                <a:chExt cx="12451969" cy="3093908"/>
              </a:xfrm>
            </p:grpSpPr>
            <p:pic>
              <p:nvPicPr>
                <p:cNvPr id="149" name="multibad.jpg" descr="multibad.jpg"/>
                <p:cNvPicPr>
                  <a:picLocks noChangeAspect="1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8326758" y="0"/>
                  <a:ext cx="4125212" cy="309390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0" name="multigood.jpg" descr="multigood.jpg"/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125211" cy="309390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1" name="multimiddle.jpg" descr="multimiddle.jpg"/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4163378" y="0"/>
                  <a:ext cx="4125212" cy="309390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56" name="Group"/>
            <p:cNvGrpSpPr/>
            <p:nvPr/>
          </p:nvGrpSpPr>
          <p:grpSpPr>
            <a:xfrm>
              <a:off x="29252117" y="14836481"/>
              <a:ext cx="11359462" cy="3853701"/>
              <a:chOff x="779380" y="72628"/>
              <a:chExt cx="11359461" cy="3853699"/>
            </a:xfrm>
          </p:grpSpPr>
          <p:pic>
            <p:nvPicPr>
              <p:cNvPr id="154" name="Predicting_Speed.png" descr="Predicting_Speed.png"/>
              <p:cNvPicPr>
                <a:picLocks noChangeAspect="1"/>
              </p:cNvPicPr>
              <p:nvPr/>
            </p:nvPicPr>
            <p:blipFill>
              <a:blip r:embed="rId19">
                <a:extLst/>
              </a:blip>
              <a:srcRect l="6597" t="3010" r="9727" b="3010"/>
              <a:stretch>
                <a:fillRect/>
              </a:stretch>
            </p:blipFill>
            <p:spPr>
              <a:xfrm>
                <a:off x="5737159" y="72628"/>
                <a:ext cx="6401683" cy="38537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5" name="unknown.png" descr="unknown.png"/>
              <p:cNvPicPr>
                <a:picLocks noChangeAspect="1"/>
              </p:cNvPicPr>
              <p:nvPr/>
            </p:nvPicPr>
            <p:blipFill>
              <a:blip r:embed="rId20">
                <a:extLst/>
              </a:blip>
              <a:srcRect/>
              <a:stretch>
                <a:fillRect/>
              </a:stretch>
            </p:blipFill>
            <p:spPr>
              <a:xfrm>
                <a:off x="779380" y="363735"/>
                <a:ext cx="4579242" cy="32712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58" name="Overall Performance"/>
            <p:cNvSpPr txBox="1"/>
            <p:nvPr/>
          </p:nvSpPr>
          <p:spPr>
            <a:xfrm>
              <a:off x="28061192" y="1109339"/>
              <a:ext cx="568170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4400">
                <a:defRPr sz="4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Overall Performance</a:t>
              </a:r>
            </a:p>
          </p:txBody>
        </p:sp>
        <p:sp>
          <p:nvSpPr>
            <p:cNvPr id="159" name="Ablation Study"/>
            <p:cNvSpPr txBox="1"/>
            <p:nvPr/>
          </p:nvSpPr>
          <p:spPr>
            <a:xfrm>
              <a:off x="28061192" y="5830716"/>
              <a:ext cx="568170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4400">
                <a:defRPr sz="4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Ablation Study</a:t>
              </a:r>
            </a:p>
          </p:txBody>
        </p:sp>
        <p:sp>
          <p:nvSpPr>
            <p:cNvPr id="160" name="Surround-view Cameras"/>
            <p:cNvSpPr txBox="1"/>
            <p:nvPr/>
          </p:nvSpPr>
          <p:spPr>
            <a:xfrm>
              <a:off x="28061192" y="14373593"/>
              <a:ext cx="672065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4400">
                <a:defRPr sz="4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Surround-view Cameras</a:t>
              </a:r>
            </a:p>
          </p:txBody>
        </p:sp>
        <p:sp>
          <p:nvSpPr>
            <p:cNvPr id="161" name="Line"/>
            <p:cNvSpPr/>
            <p:nvPr/>
          </p:nvSpPr>
          <p:spPr>
            <a:xfrm flipH="1" flipV="1">
              <a:off x="27870679" y="5797645"/>
              <a:ext cx="1380366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7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Line"/>
            <p:cNvSpPr/>
            <p:nvPr/>
          </p:nvSpPr>
          <p:spPr>
            <a:xfrm flipH="1" flipV="1">
              <a:off x="27850690" y="14299037"/>
              <a:ext cx="1379747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7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3" name="The traditional autonomous driving stack hand-crafts system components. However, to improve safety and reliability, redundancy is vital. End-to-end learned driving models offer an additional layer of redundancy, acting as a sanity check for the existing stack.…"/>
            <p:cNvSpPr txBox="1"/>
            <p:nvPr/>
          </p:nvSpPr>
          <p:spPr>
            <a:xfrm>
              <a:off x="366532" y="1410037"/>
              <a:ext cx="12846103" cy="3590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571500" indent="-571500" algn="l" defTabSz="914400">
                <a:lnSpc>
                  <a:spcPts val="5600"/>
                </a:lnSpc>
                <a:buFont typeface="Wingdings" panose="05000000000000000000" pitchFamily="2" charset="2"/>
                <a:buChar char="§"/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dirty="0"/>
                <a:t>Previous methods only use a front-facing camera</a:t>
              </a:r>
            </a:p>
            <a:p>
              <a:pPr marL="571500" indent="-571500" algn="l" defTabSz="914400">
                <a:lnSpc>
                  <a:spcPts val="5600"/>
                </a:lnSpc>
                <a:buFont typeface="Wingdings" panose="05000000000000000000" pitchFamily="2" charset="2"/>
                <a:buChar char="§"/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dirty="0"/>
                <a:t>Surround-view cameras mimic side-view and rear-view mirrors, vital for learning driving models </a:t>
              </a:r>
            </a:p>
            <a:p>
              <a:pPr marL="571500" indent="-571500" algn="l" defTabSz="914400">
                <a:lnSpc>
                  <a:spcPts val="5600"/>
                </a:lnSpc>
                <a:buFont typeface="Wingdings" panose="05000000000000000000" pitchFamily="2" charset="2"/>
                <a:buChar char="§"/>
                <a:defRPr sz="44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dirty="0"/>
                <a:t>Map (Route Planner) is important for navigation, but not exploited in published work for driving models</a:t>
              </a:r>
              <a:endParaRPr dirty="0"/>
            </a:p>
          </p:txBody>
        </p:sp>
        <p:grpSp>
          <p:nvGrpSpPr>
            <p:cNvPr id="179" name="Group"/>
            <p:cNvGrpSpPr/>
            <p:nvPr/>
          </p:nvGrpSpPr>
          <p:grpSpPr>
            <a:xfrm>
              <a:off x="581573" y="0"/>
              <a:ext cx="26694061" cy="23610731"/>
              <a:chOff x="-13258761" y="0"/>
              <a:chExt cx="26694059" cy="23610730"/>
            </a:xfrm>
          </p:grpSpPr>
          <p:sp>
            <p:nvSpPr>
              <p:cNvPr id="164" name="Rectangle"/>
              <p:cNvSpPr/>
              <p:nvPr/>
            </p:nvSpPr>
            <p:spPr>
              <a:xfrm>
                <a:off x="0" y="955252"/>
                <a:ext cx="13435298" cy="226554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5B9BD5"/>
                </a:solidFill>
                <a:prstDash val="solid"/>
                <a:miter lim="800000"/>
              </a:ln>
              <a:effectLst>
                <a:outerShdw blurRad="101600" dist="25400" dir="54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4400"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165" name="Method"/>
              <p:cNvSpPr/>
              <p:nvPr/>
            </p:nvSpPr>
            <p:spPr>
              <a:xfrm>
                <a:off x="0" y="0"/>
                <a:ext cx="13435298" cy="1066800"/>
              </a:xfrm>
              <a:prstGeom prst="rect">
                <a:avLst/>
              </a:prstGeom>
              <a:solidFill>
                <a:schemeClr val="accent1">
                  <a:lumOff val="-13575"/>
                </a:schemeClr>
              </a:solidFill>
              <a:ln w="12700" cap="flat">
                <a:solidFill>
                  <a:srgbClr val="4472C4"/>
                </a:solidFill>
                <a:prstDash val="solid"/>
                <a:miter lim="800000"/>
              </a:ln>
              <a:effectLst>
                <a:outerShdw blurRad="101600" dir="54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1" indent="457200" algn="l" defTabSz="914400">
                  <a:def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Method</a:t>
                </a:r>
              </a:p>
            </p:txBody>
          </p:sp>
          <p:pic>
            <p:nvPicPr>
              <p:cNvPr id="166" name="pipeline002.jpg" descr="pipeline002.jp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444642" y="1360653"/>
                <a:ext cx="12518779" cy="62276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7" name="ours_multi_Map.jpg" descr="ours_multi_Map.jpg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8621050" y="17388352"/>
                <a:ext cx="4708830" cy="58682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8" name="Implementation Details:…"/>
              <p:cNvSpPr txBox="1"/>
              <p:nvPr/>
            </p:nvSpPr>
            <p:spPr>
              <a:xfrm>
                <a:off x="444642" y="7814903"/>
                <a:ext cx="12493265" cy="74481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l" defTabSz="914400">
                  <a:defRPr sz="44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dirty="0"/>
                  <a:t>Implementation Details:</a:t>
                </a:r>
              </a:p>
              <a:p>
                <a:pPr marL="441157" indent="-441157" algn="l" defTabSz="914400">
                  <a:buSzPct val="100000"/>
                  <a:buChar char="•"/>
                  <a:defRPr sz="4400" b="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dirty="0"/>
                  <a:t>Learning to drive via imitation learning. Predict human driving maneuver (steering wheel angle and vehicle speed) for a diverse set of maneuvers based on </a:t>
                </a:r>
                <a:r>
                  <a:rPr lang="en-US" dirty="0"/>
                  <a:t>video </a:t>
                </a:r>
                <a:r>
                  <a:rPr dirty="0"/>
                  <a:t>data and route planning</a:t>
                </a:r>
                <a:r>
                  <a:rPr lang="en-US" dirty="0"/>
                  <a:t> data</a:t>
                </a:r>
                <a:r>
                  <a:rPr dirty="0"/>
                  <a:t>.</a:t>
                </a:r>
              </a:p>
              <a:p>
                <a:pPr marL="441157" indent="-441157" algn="l" defTabSz="914400">
                  <a:buSzPct val="100000"/>
                  <a:buChar char="•"/>
                  <a:defRPr sz="4400" b="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dirty="0"/>
                  <a:t>Learning </a:t>
                </a:r>
                <a:r>
                  <a:rPr lang="en-US" dirty="0"/>
                  <a:t>driving models in a </a:t>
                </a:r>
                <a:r>
                  <a:rPr dirty="0"/>
                  <a:t>fully end-to-end </a:t>
                </a:r>
                <a:r>
                  <a:rPr lang="en-US" dirty="0"/>
                  <a:t>manner: </a:t>
                </a:r>
                <a:r>
                  <a:rPr b="1" dirty="0"/>
                  <a:t>resnet34</a:t>
                </a:r>
                <a:r>
                  <a:rPr dirty="0"/>
                  <a:t> as visual encoder</a:t>
                </a:r>
                <a:r>
                  <a:rPr lang="en-US" dirty="0"/>
                  <a:t>, </a:t>
                </a:r>
                <a:r>
                  <a:rPr dirty="0"/>
                  <a:t>two fully connected </a:t>
                </a:r>
                <a:r>
                  <a:rPr b="1" dirty="0"/>
                  <a:t>regression networks</a:t>
                </a:r>
                <a:r>
                  <a:rPr dirty="0"/>
                  <a:t> for steering angle and vehicle speed prediction.</a:t>
                </a:r>
              </a:p>
              <a:p>
                <a:pPr marL="441157" indent="-441157" algn="l" defTabSz="914400">
                  <a:buSzPct val="100000"/>
                  <a:buChar char="•"/>
                  <a:defRPr sz="4400" b="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dirty="0"/>
                  <a:t>Simultaneous learning of control via normalized maneuver labels.</a:t>
                </a:r>
              </a:p>
            </p:txBody>
          </p:sp>
          <p:grpSp>
            <p:nvGrpSpPr>
              <p:cNvPr id="175" name="Group"/>
              <p:cNvGrpSpPr/>
              <p:nvPr/>
            </p:nvGrpSpPr>
            <p:grpSpPr>
              <a:xfrm>
                <a:off x="-13258761" y="20520906"/>
                <a:ext cx="5794400" cy="2827701"/>
                <a:chOff x="-13882320" y="3901011"/>
                <a:chExt cx="5794398" cy="2827700"/>
              </a:xfrm>
            </p:grpSpPr>
            <p:grpSp>
              <p:nvGrpSpPr>
                <p:cNvPr id="172" name="Group"/>
                <p:cNvGrpSpPr/>
                <p:nvPr/>
              </p:nvGrpSpPr>
              <p:grpSpPr>
                <a:xfrm>
                  <a:off x="-13882320" y="3901011"/>
                  <a:ext cx="5794398" cy="2827700"/>
                  <a:chOff x="-10423532" y="593874"/>
                  <a:chExt cx="5794394" cy="2827700"/>
                </a:xfrm>
              </p:grpSpPr>
              <p:pic>
                <p:nvPicPr>
                  <p:cNvPr id="170" name="38946.png" descr="38946.png"/>
                  <p:cNvPicPr>
                    <a:picLocks noChangeAspect="1"/>
                  </p:cNvPicPr>
                  <p:nvPr/>
                </p:nvPicPr>
                <p:blipFill>
                  <a:blip r:embed="rId23">
                    <a:extLst/>
                  </a:blip>
                  <a:srcRect l="64060" r="17977" b="62739"/>
                  <a:stretch>
                    <a:fillRect/>
                  </a:stretch>
                </p:blipFill>
                <p:spPr>
                  <a:xfrm>
                    <a:off x="-10423532" y="593874"/>
                    <a:ext cx="2799388" cy="278743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71" name="38946.png" descr="38946.png"/>
                  <p:cNvPicPr>
                    <a:picLocks noChangeAspect="1"/>
                  </p:cNvPicPr>
                  <p:nvPr/>
                </p:nvPicPr>
                <p:blipFill>
                  <a:blip r:embed="rId23">
                    <a:extLst/>
                  </a:blip>
                  <a:srcRect l="81961" b="62278"/>
                  <a:stretch>
                    <a:fillRect/>
                  </a:stretch>
                </p:blipFill>
                <p:spPr>
                  <a:xfrm>
                    <a:off x="-7440545" y="599619"/>
                    <a:ext cx="2811407" cy="282195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173" name="TomTom"/>
                <p:cNvSpPr txBox="1"/>
                <p:nvPr/>
              </p:nvSpPr>
              <p:spPr>
                <a:xfrm>
                  <a:off x="-13584479" y="4340410"/>
                  <a:ext cx="2589312" cy="71875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914400">
                    <a:defRPr sz="4400" b="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dirty="0"/>
                    <a:t>TomTom</a:t>
                  </a:r>
                </a:p>
              </p:txBody>
            </p:sp>
            <p:sp>
              <p:nvSpPr>
                <p:cNvPr id="174" name="OSM"/>
                <p:cNvSpPr txBox="1"/>
                <p:nvPr/>
              </p:nvSpPr>
              <p:spPr>
                <a:xfrm>
                  <a:off x="-10016951" y="4340410"/>
                  <a:ext cx="1464060" cy="71875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914400">
                    <a:defRPr sz="4400" b="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lang="en-US" dirty="0"/>
                    <a:t>OSM</a:t>
                  </a:r>
                  <a:endParaRPr dirty="0"/>
                </a:p>
              </p:txBody>
            </p:sp>
          </p:grpSp>
          <p:sp>
            <p:nvSpPr>
              <p:cNvPr id="176" name="Architecture Details"/>
              <p:cNvSpPr txBox="1"/>
              <p:nvPr/>
            </p:nvSpPr>
            <p:spPr>
              <a:xfrm>
                <a:off x="444642" y="15644748"/>
                <a:ext cx="5681702" cy="677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 defTabSz="914400">
                  <a:defRPr sz="4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lang="en-US" dirty="0"/>
                  <a:t>Learning Details</a:t>
                </a:r>
                <a:endParaRPr dirty="0"/>
              </a:p>
            </p:txBody>
          </p:sp>
          <p:sp>
            <p:nvSpPr>
              <p:cNvPr id="177" name="Line"/>
              <p:cNvSpPr/>
              <p:nvPr/>
            </p:nvSpPr>
            <p:spPr>
              <a:xfrm flipH="1" flipV="1">
                <a:off x="5894" y="15438421"/>
                <a:ext cx="1342351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7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pic>
        <p:nvPicPr>
          <p:cNvPr id="125" name="QR_Code_Trace (2).png" descr="QR_Code_Trace (2).png"/>
          <p:cNvPicPr>
            <a:picLocks noChangeAspect="1"/>
          </p:cNvPicPr>
          <p:nvPr/>
        </p:nvPicPr>
        <p:blipFill>
          <a:blip r:embed="rId24">
            <a:extLst/>
          </a:blip>
          <a:srcRect l="10139" t="10360" r="10139" b="10360"/>
          <a:stretch>
            <a:fillRect/>
          </a:stretch>
        </p:blipFill>
        <p:spPr>
          <a:xfrm>
            <a:off x="36940513" y="424833"/>
            <a:ext cx="3645283" cy="362502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he traditional autonomous driving stack hand-crafts system components. However, to improve safety and reliability, redundancy is vital. End-to-end learned driving models offer an additional layer of redundancy, acting as a sanity check for the existing stack.…"/>
          <p:cNvSpPr txBox="1"/>
          <p:nvPr/>
        </p:nvSpPr>
        <p:spPr>
          <a:xfrm>
            <a:off x="977036" y="10695142"/>
            <a:ext cx="12493268" cy="1436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L="571500" indent="-571500" algn="l" defTabSz="914400">
              <a:lnSpc>
                <a:spcPts val="5600"/>
              </a:lnSpc>
              <a:buFont typeface="Wingdings" panose="05000000000000000000" pitchFamily="2" charset="2"/>
              <a:buChar char="Ø"/>
              <a:defRPr sz="44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002060"/>
                </a:solidFill>
              </a:rPr>
              <a:t>We </a:t>
            </a:r>
            <a:r>
              <a:rPr lang="en-US" dirty="0">
                <a:solidFill>
                  <a:srgbClr val="002060"/>
                </a:solidFill>
              </a:rPr>
              <a:t>propose learning driving models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u="sng" dirty="0">
                <a:solidFill>
                  <a:srgbClr val="002060"/>
                </a:solidFill>
              </a:rPr>
              <a:t>in real world settings</a:t>
            </a:r>
            <a:r>
              <a:rPr lang="en-US" dirty="0">
                <a:solidFill>
                  <a:srgbClr val="002060"/>
                </a:solidFill>
              </a:rPr>
              <a:t> with a `</a:t>
            </a:r>
            <a:r>
              <a:rPr lang="en-US" u="sng" dirty="0">
                <a:solidFill>
                  <a:srgbClr val="002060"/>
                </a:solidFill>
              </a:rPr>
              <a:t>complete</a:t>
            </a:r>
            <a:r>
              <a:rPr lang="en-US" dirty="0">
                <a:solidFill>
                  <a:srgbClr val="002060"/>
                </a:solidFill>
              </a:rPr>
              <a:t>’ sensor configuration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1"/>
          <a:stretch/>
        </p:blipFill>
        <p:spPr>
          <a:xfrm>
            <a:off x="14772027" y="27405492"/>
            <a:ext cx="8273682" cy="1432355"/>
          </a:xfrm>
          <a:prstGeom prst="rect">
            <a:avLst/>
          </a:prstGeom>
          <a:ln w="1905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2FD2D1-FBBF-3547-A2CB-C169A49E809A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-11324" r="4580" b="13339"/>
          <a:stretch/>
        </p:blipFill>
        <p:spPr>
          <a:xfrm>
            <a:off x="15280338" y="22103169"/>
            <a:ext cx="11456718" cy="516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56F25-F1E1-864F-AC06-EDA3E1F4A10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594463" y="26466574"/>
            <a:ext cx="878305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DF8967-A651-6547-AFD7-712E2EF7932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008051" y="25811892"/>
            <a:ext cx="986589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BBC56-6814-9740-A66D-01681285559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923991" y="23817802"/>
            <a:ext cx="1775638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EC66A-B58F-1B4B-92C2-61E12A03D72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163634" y="23093165"/>
            <a:ext cx="1631372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FC86F5-34C3-A948-983A-BB2BCE069FCC}"/>
              </a:ext>
            </a:extLst>
          </p:cNvPr>
          <p:cNvSpPr txBox="1"/>
          <p:nvPr/>
        </p:nvSpPr>
        <p:spPr>
          <a:xfrm>
            <a:off x="15177732" y="22801092"/>
            <a:ext cx="9320244" cy="4242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9164" tIns="89164" rIns="89164" bIns="89164" numCol="1" spcCol="38100" rtlCol="0" anchor="ctr">
            <a:spAutoFit/>
          </a:bodyPr>
          <a:lstStyle/>
          <a:p>
            <a:pPr algn="l"/>
            <a:r>
              <a:rPr lang="en-US" sz="4400" b="0" dirty="0">
                <a:latin typeface="Calibri"/>
                <a:cs typeface="Calibri"/>
              </a:rPr>
              <a:t>Using historical steering angle               ,</a:t>
            </a:r>
          </a:p>
          <a:p>
            <a:pPr algn="l"/>
            <a:r>
              <a:rPr lang="en-US" sz="4400" b="0" dirty="0">
                <a:latin typeface="Calibri"/>
                <a:cs typeface="Calibri"/>
              </a:rPr>
              <a:t>historical speed               ,  historical vehicle trajectory               ,  video </a:t>
            </a:r>
          </a:p>
          <a:p>
            <a:pPr algn="l"/>
            <a:r>
              <a:rPr lang="en-US" sz="4400" b="0" dirty="0">
                <a:latin typeface="Calibri"/>
                <a:cs typeface="Calibri"/>
              </a:rPr>
              <a:t>data               , planned route      to </a:t>
            </a:r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predict</a:t>
            </a:r>
            <a:r>
              <a:rPr lang="en-US" sz="4400" b="0" dirty="0">
                <a:latin typeface="Calibri"/>
                <a:cs typeface="Calibri"/>
              </a:rPr>
              <a:t> future speed         ,</a:t>
            </a:r>
          </a:p>
          <a:p>
            <a:pPr algn="l"/>
            <a:r>
              <a:rPr lang="en-US" sz="4400" b="0" dirty="0">
                <a:latin typeface="Calibri"/>
                <a:cs typeface="Calibri"/>
              </a:rPr>
              <a:t>and steering angle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32AD6-ACDE-1840-9906-ADA75968A76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295697" y="24503953"/>
            <a:ext cx="1711842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979C94-C65E-D042-852D-FC33F31320A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438691" y="25071514"/>
            <a:ext cx="1594884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894B17-89D0-9647-A424-D57525639F0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788287" y="25076755"/>
            <a:ext cx="510988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F3340E-542B-3D4C-AD08-8E9CD66BDD7E}"/>
              </a:ext>
            </a:extLst>
          </p:cNvPr>
          <p:cNvSpPr txBox="1"/>
          <p:nvPr/>
        </p:nvSpPr>
        <p:spPr>
          <a:xfrm>
            <a:off x="28823083" y="26135991"/>
            <a:ext cx="13495349" cy="2888503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9164" tIns="89164" rIns="89164" bIns="89164" numCol="1" spcCol="38100" rtlCol="0" anchor="ctr">
            <a:spAutoFit/>
          </a:bodyPr>
          <a:lstStyle/>
          <a:p>
            <a:pPr marL="441157" indent="-441157" algn="l" defTabSz="914400">
              <a:buSzPct val="100000"/>
              <a:buFontTx/>
              <a:buChar char="•"/>
              <a:defRPr sz="44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400" b="0" dirty="0">
                <a:latin typeface="Calibri"/>
                <a:cs typeface="Calibri"/>
              </a:rPr>
              <a:t>Map </a:t>
            </a:r>
            <a:r>
              <a:rPr lang="en-US" sz="4400" dirty="0">
                <a:latin typeface="Calibri"/>
                <a:cs typeface="Calibri"/>
              </a:rPr>
              <a:t>helps</a:t>
            </a:r>
            <a:r>
              <a:rPr lang="en-US" sz="4400" b="0" dirty="0">
                <a:latin typeface="Calibri"/>
                <a:cs typeface="Calibri"/>
              </a:rPr>
              <a:t> significantly, esp. for steering prediction</a:t>
            </a:r>
          </a:p>
          <a:p>
            <a:pPr marL="441157" indent="-441157" algn="l" defTabSz="914400">
              <a:buSzPct val="100000"/>
              <a:buFontTx/>
              <a:buChar char="•"/>
              <a:defRPr sz="44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400" b="0" dirty="0">
                <a:latin typeface="Calibri"/>
                <a:cs typeface="Calibri"/>
              </a:rPr>
              <a:t>TomTom route planner outperforms OSM planner</a:t>
            </a:r>
          </a:p>
          <a:p>
            <a:pPr marL="441157" indent="-441157" algn="l" defTabSz="914400">
              <a:buSzPct val="100000"/>
              <a:buFontTx/>
              <a:buChar char="•"/>
              <a:defRPr sz="44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400" b="0" dirty="0">
                <a:latin typeface="Calibri"/>
                <a:cs typeface="Calibri"/>
              </a:rPr>
              <a:t>Multiple cameras help esp. for low-speed, city driving and driving at intersections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2EF46D-5BE6-1C4B-95D9-1D8EAF6D73B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496" y="7382213"/>
            <a:ext cx="13601700" cy="3886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8E15AF5-77AA-2D40-B9C7-ADBC38B9C7C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794" y="24520638"/>
            <a:ext cx="13123478" cy="14508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7A33B6-6A99-5442-A7A9-E1881E23487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725" y="29514523"/>
            <a:ext cx="1417579" cy="5597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18222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9164" tIns="89164" rIns="89164" bIns="89164" numCol="1" spcCol="38100" rtlCol="0" anchor="ctr">
        <a:spAutoFit/>
      </a:bodyPr>
      <a:lstStyle>
        <a:defPPr marL="0" marR="0" indent="0" algn="ctr" defTabSz="18222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18222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9164" tIns="89164" rIns="89164" bIns="89164" numCol="1" spcCol="38100" rtlCol="0" anchor="ctr">
        <a:spAutoFit/>
      </a:bodyPr>
      <a:lstStyle>
        <a:defPPr marL="0" marR="0" indent="0" algn="ctr" defTabSz="18222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307</Words>
  <Application>Microsoft Macintosh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Helvetica Neue</vt:lpstr>
      <vt:lpstr>Helvetica Neue Light</vt:lpstr>
      <vt:lpstr>Helvetica Neue Medium</vt:lpstr>
      <vt:lpstr>Wingdings</vt:lpstr>
      <vt:lpstr>White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64</cp:revision>
  <cp:lastPrinted>2018-09-07T12:17:49Z</cp:lastPrinted>
  <dcterms:modified xsi:type="dcterms:W3CDTF">2018-09-07T12:21:27Z</dcterms:modified>
</cp:coreProperties>
</file>